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  <p:sldMasterId id="2147483673" r:id="rId2"/>
    <p:sldMasterId id="2147483678" r:id="rId3"/>
    <p:sldMasterId id="2147483683" r:id="rId4"/>
    <p:sldMasterId id="2147483688" r:id="rId5"/>
  </p:sldMasterIdLst>
  <p:notesMasterIdLst>
    <p:notesMasterId r:id="rId18"/>
  </p:notesMasterIdLst>
  <p:handoutMasterIdLst>
    <p:handoutMasterId r:id="rId19"/>
  </p:handoutMasterIdLst>
  <p:sldIdLst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</p:sldIdLst>
  <p:sldSz cx="9144000" cy="6858000" type="screen4x3"/>
  <p:notesSz cx="9926638" cy="143525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173F056C-447D-4B8D-842B-F5018A39AEC9}">
          <p14:sldIdLst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2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07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745" autoAdjust="0"/>
  </p:normalViewPr>
  <p:slideViewPr>
    <p:cSldViewPr>
      <p:cViewPr varScale="1">
        <p:scale>
          <a:sx n="88" d="100"/>
          <a:sy n="88" d="100"/>
        </p:scale>
        <p:origin x="22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30" y="-96"/>
      </p:cViewPr>
      <p:guideLst>
        <p:guide orient="horz" pos="452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/>
              <a:t>DEPENSES DU SIEGES</a:t>
            </a:r>
            <a:r>
              <a:rPr lang="fr-FR" baseline="0" dirty="0"/>
              <a:t> AU 31 AOUT 2023</a:t>
            </a:r>
            <a:endParaRPr lang="fr-F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36F-4E59-BC1F-85139D1DEC47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36F-4E59-BC1F-85139D1DEC47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36F-4E59-BC1F-85139D1DEC47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36F-4E59-BC1F-85139D1DEC47}"/>
              </c:ext>
            </c:extLst>
          </c:dPt>
          <c:dPt>
            <c:idx val="4"/>
            <c:bubble3D val="0"/>
            <c:spPr>
              <a:solidFill>
                <a:schemeClr val="tx2">
                  <a:lumMod val="50000"/>
                  <a:lumOff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36F-4E59-BC1F-85139D1DEC47}"/>
              </c:ext>
            </c:extLst>
          </c:dPt>
          <c:dPt>
            <c:idx val="5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136F-4E59-BC1F-85139D1DEC4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136F-4E59-BC1F-85139D1DEC47}"/>
              </c:ext>
            </c:extLst>
          </c:dPt>
          <c:dLbls>
            <c:dLbl>
              <c:idx val="0"/>
              <c:layout>
                <c:manualLayout>
                  <c:x val="-0.11261732202642429"/>
                  <c:y val="9.884680457597579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634FC24-D379-49DD-BCB2-4EB30F629BD4}" type="CATEGORYNAME">
                      <a:rPr lang="en-US">
                        <a:solidFill>
                          <a:schemeClr val="bg1"/>
                        </a:solidFill>
                      </a:rPr>
                      <a:pPr>
                        <a:defRPr/>
                      </a:pPr>
                      <a:t>[NOM DE CATÉGORIE]</a:t>
                    </a:fld>
                    <a:r>
                      <a:rPr lang="en-US" baseline="0">
                        <a:solidFill>
                          <a:schemeClr val="bg1"/>
                        </a:solidFill>
                      </a:rPr>
                      <a:t>
</a:t>
                    </a:r>
                    <a:fld id="{45EE9AAC-874E-4C4F-A585-0383C7590765}" type="PERCENTAGE">
                      <a:rPr lang="en-US" baseline="0">
                        <a:solidFill>
                          <a:schemeClr val="bg1"/>
                        </a:solidFill>
                      </a:rPr>
                      <a:pPr>
                        <a:defRPr/>
                      </a:pPr>
                      <a:t>[POURCENTAGE]</a:t>
                    </a:fld>
                    <a:endParaRPr lang="en-US" baseline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36F-4E59-BC1F-85139D1DEC47}"/>
                </c:ext>
              </c:extLst>
            </c:dLbl>
            <c:dLbl>
              <c:idx val="1"/>
              <c:layout>
                <c:manualLayout>
                  <c:x val="-9.8713948936742388E-2"/>
                  <c:y val="-5.271829577385372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26FB550-D98D-42CB-B701-C41FAD756149}" type="CATEGORYNAME">
                      <a:rPr lang="en-US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en-US" baseline="0">
                        <a:solidFill>
                          <a:sysClr val="windowText" lastClr="000000"/>
                        </a:solidFill>
                      </a:rPr>
                      <a:t>
</a:t>
                    </a:r>
                    <a:fld id="{15896937-6D8F-47AA-8FCF-1DD1ECF3B361}" type="PERCENTAGE">
                      <a:rPr lang="en-US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[POURCENTAGE]</a:t>
                    </a:fld>
                    <a:endParaRPr lang="en-US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36F-4E59-BC1F-85139D1DEC47}"/>
                </c:ext>
              </c:extLst>
            </c:dLbl>
            <c:dLbl>
              <c:idx val="2"/>
              <c:layout>
                <c:manualLayout>
                  <c:x val="-9.7323611627774073E-2"/>
                  <c:y val="-0.1142229741766830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78B0634-E095-4252-9265-EC8DEA84691C}" type="CATEGORYNAME">
                      <a:rPr lang="en-US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en-US" baseline="0">
                        <a:solidFill>
                          <a:sysClr val="windowText" lastClr="000000"/>
                        </a:solidFill>
                      </a:rPr>
                      <a:t>
</a:t>
                    </a:r>
                    <a:fld id="{C33656B7-80EE-4DAA-A7A9-056204783375}" type="PERCENTAGE">
                      <a:rPr lang="en-US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[POURCENTAGE]</a:t>
                    </a:fld>
                    <a:endParaRPr lang="en-US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36F-4E59-BC1F-85139D1DEC47}"/>
                </c:ext>
              </c:extLst>
            </c:dLbl>
            <c:dLbl>
              <c:idx val="3"/>
              <c:layout>
                <c:manualLayout>
                  <c:x val="-2.085505963452312E-2"/>
                  <c:y val="-9.225701760424402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FC68A77-B81C-4FBB-8B5F-16FCAD6CBAFF}" type="CATEGORYNAME">
                      <a:rPr lang="en-US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en-US" baseline="0"/>
                      <a:t>
</a:t>
                    </a:r>
                    <a:fld id="{3B79F703-7FD6-4B24-BFFA-3FB42178FDE0}" type="PERCENTAGE">
                      <a:rPr lang="en-US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[POURCENTAGE]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36F-4E59-BC1F-85139D1DEC47}"/>
                </c:ext>
              </c:extLst>
            </c:dLbl>
            <c:dLbl>
              <c:idx val="4"/>
              <c:layout>
                <c:manualLayout>
                  <c:x val="8.4810575847060213E-2"/>
                  <c:y val="-0.1274025481201466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893DDB8-8671-42F8-807F-EBD1D4E9156C}" type="CATEGORYNAME">
                      <a:rPr lang="en-US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en-US" baseline="0"/>
                      <a:t>
</a:t>
                    </a:r>
                    <a:fld id="{183413C8-8D8D-4B48-91A7-0BFBCA22BC63}" type="PERCENTAGE">
                      <a:rPr lang="en-US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[POURCENTAGE]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36F-4E59-BC1F-85139D1DEC47}"/>
                </c:ext>
              </c:extLst>
            </c:dLbl>
            <c:dLbl>
              <c:idx val="5"/>
              <c:layout>
                <c:manualLayout>
                  <c:x val="0.20855059634523013"/>
                  <c:y val="2.251181924127856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CD3F1F2-5CA0-42C0-A23E-BD4DC7D1C755}" type="CATEGORYNAME">
                      <a:rPr lang="fr-FR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fr-FR">
                        <a:solidFill>
                          <a:sysClr val="windowText" lastClr="000000"/>
                        </a:solidFill>
                      </a:rPr>
                      <a:t> aux coopées</a:t>
                    </a:r>
                    <a:r>
                      <a:rPr lang="fr-FR" baseline="0">
                        <a:solidFill>
                          <a:sysClr val="windowText" lastClr="000000"/>
                        </a:solidFill>
                      </a:rPr>
                      <a:t>
</a:t>
                    </a:r>
                    <a:fld id="{7E736E84-D963-476F-9674-2E504AB6321D}" type="PERCENTAGE">
                      <a:rPr lang="fr-FR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[POURCENTAGE]</a:t>
                    </a:fld>
                    <a:endParaRPr lang="fr-FR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136F-4E59-BC1F-85139D1DEC47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136F-4E59-BC1F-85139D1DEC47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Feuil1!$A$1:$A$7</c:f>
              <c:strCache>
                <c:ptCount val="7"/>
                <c:pt idx="0">
                  <c:v>Cotisations </c:v>
                </c:pt>
                <c:pt idx="1">
                  <c:v>Assurance</c:v>
                </c:pt>
                <c:pt idx="2">
                  <c:v>Salaires et charges</c:v>
                </c:pt>
                <c:pt idx="3">
                  <c:v>Communication</c:v>
                </c:pt>
                <c:pt idx="4">
                  <c:v>Fonctionnement</c:v>
                </c:pt>
                <c:pt idx="5">
                  <c:v>Subventions reversées</c:v>
                </c:pt>
                <c:pt idx="6">
                  <c:v>Cessions</c:v>
                </c:pt>
              </c:strCache>
            </c:strRef>
          </c:cat>
          <c:val>
            <c:numRef>
              <c:f>Feuil1!$B$1:$B$7</c:f>
              <c:numCache>
                <c:formatCode>General</c:formatCode>
                <c:ptCount val="7"/>
                <c:pt idx="0">
                  <c:v>139574.88</c:v>
                </c:pt>
                <c:pt idx="1">
                  <c:v>30628.36</c:v>
                </c:pt>
                <c:pt idx="2">
                  <c:v>57237.16</c:v>
                </c:pt>
                <c:pt idx="3">
                  <c:v>40474.31</c:v>
                </c:pt>
                <c:pt idx="4">
                  <c:v>44254.44</c:v>
                </c:pt>
                <c:pt idx="5">
                  <c:v>195391.38</c:v>
                </c:pt>
                <c:pt idx="6">
                  <c:v>2336.4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36F-4E59-BC1F-85139D1DEC47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136F-4E59-BC1F-85139D1DEC4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136F-4E59-BC1F-85139D1DEC47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11-136F-4E59-BC1F-85139D1DEC47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8344269466318"/>
          <c:y val="7.9165270690323475E-2"/>
          <c:w val="0.54883322397200351"/>
          <c:h val="0.8915059028926287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4C9-400C-BA04-221D78CAF5F9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4C9-400C-BA04-221D78CAF5F9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4C9-400C-BA04-221D78CAF5F9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4C9-400C-BA04-221D78CAF5F9}"/>
              </c:ext>
            </c:extLst>
          </c:dPt>
          <c:dPt>
            <c:idx val="4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64C9-400C-BA04-221D78CAF5F9}"/>
              </c:ext>
            </c:extLst>
          </c:dPt>
          <c:dPt>
            <c:idx val="5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64C9-400C-BA04-221D78CAF5F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64C9-400C-BA04-221D78CAF5F9}"/>
              </c:ext>
            </c:extLst>
          </c:dPt>
          <c:dLbls>
            <c:dLbl>
              <c:idx val="0"/>
              <c:layout>
                <c:manualLayout>
                  <c:x val="-0.22355768810148743"/>
                  <c:y val="-4.448673132627768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 Cotisations </a:t>
                    </a:r>
                    <a:fld id="{2D343E73-E311-4A15-8522-073CCC1D06A7}" type="PERCENTAGE">
                      <a:rPr lang="en-US"/>
                      <a:pPr/>
                      <a:t>[POURCENTAGE]</a:t>
                    </a:fld>
                    <a:endParaRPr lang="en-US"/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418263342082238"/>
                      <c:h val="6.087996427247989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4C9-400C-BA04-221D78CAF5F9}"/>
                </c:ext>
              </c:extLst>
            </c:dLbl>
            <c:dLbl>
              <c:idx val="1"/>
              <c:layout>
                <c:manualLayout>
                  <c:x val="1.2197834645669292E-2"/>
                  <c:y val="-0.10124865311757165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ysClr val="windowText" lastClr="000000"/>
                        </a:solidFill>
                      </a:rPr>
                      <a:t>Assurance </a:t>
                    </a:r>
                    <a:fld id="{AF6E319B-5EE6-44F6-BF5E-2C9B42AFB388}" type="PERCENTAG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[POURCENTAGE]</a:t>
                    </a:fld>
                    <a:endParaRPr lang="en-US">
                      <a:solidFill>
                        <a:sysClr val="windowText" lastClr="000000"/>
                      </a:solidFill>
                    </a:endParaRPr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4C9-400C-BA04-221D78CAF5F9}"/>
                </c:ext>
              </c:extLst>
            </c:dLbl>
            <c:dLbl>
              <c:idx val="2"/>
              <c:layout>
                <c:manualLayout>
                  <c:x val="8.9662401574803097E-2"/>
                  <c:y val="2.2411247315082355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ysClr val="windowText" lastClr="000000"/>
                        </a:solidFill>
                      </a:rPr>
                      <a:t>Communication,</a:t>
                    </a:r>
                    <a:fld id="{8134D0A7-9A48-4C5A-9A68-F9BFE8F279E1}" type="PERCENTAG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[POURCENTAGE]</a:t>
                    </a:fld>
                    <a:endParaRPr lang="en-US">
                      <a:solidFill>
                        <a:sysClr val="windowText" lastClr="000000"/>
                      </a:solidFill>
                    </a:endParaRPr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4C9-400C-BA04-221D78CAF5F9}"/>
                </c:ext>
              </c:extLst>
            </c:dLbl>
            <c:dLbl>
              <c:idx val="3"/>
              <c:layout>
                <c:manualLayout>
                  <c:x val="-3.5925196850393698E-4"/>
                  <c:y val="-6.6273187695333764E-3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ysClr val="windowText" lastClr="000000"/>
                        </a:solidFill>
                      </a:rPr>
                      <a:t>Fonctionnement</a:t>
                    </a:r>
                    <a:fld id="{7A0E9005-9D9B-4799-9450-D1B9A311BA55}" type="PERCENTAG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[POURCENTAGE]</a:t>
                    </a:fld>
                    <a:endParaRPr lang="en-US">
                      <a:solidFill>
                        <a:sysClr val="windowText" lastClr="000000"/>
                      </a:solidFill>
                    </a:endParaRPr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4C9-400C-BA04-221D78CAF5F9}"/>
                </c:ext>
              </c:extLst>
            </c:dLbl>
            <c:dLbl>
              <c:idx val="4"/>
              <c:layout>
                <c:manualLayout>
                  <c:x val="8.0072014435695532E-2"/>
                  <c:y val="-0.1026331993837624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 Poduits financiers</a:t>
                    </a:r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202296587926509"/>
                      <c:h val="5.775290298031335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9-64C9-400C-BA04-221D78CAF5F9}"/>
                </c:ext>
              </c:extLst>
            </c:dLbl>
            <c:dLbl>
              <c:idx val="5"/>
              <c:layout>
                <c:manualLayout>
                  <c:x val="0.22462193788276466"/>
                  <c:y val="3.920207264014570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Subvention reverses </a:t>
                    </a:r>
                    <a:fld id="{28493FE5-62B1-4D27-93FD-5C5E23C42D58}" type="PERCENTAGE">
                      <a:rPr lang="en-US"/>
                      <a:pPr/>
                      <a:t>[POURCENTAGE]</a:t>
                    </a:fld>
                    <a:endParaRPr lang="en-US"/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64C9-400C-BA04-221D78CAF5F9}"/>
                </c:ext>
              </c:extLst>
            </c:dLbl>
            <c:dLbl>
              <c:idx val="6"/>
              <c:layout>
                <c:manualLayout>
                  <c:x val="-0.14473425196850392"/>
                  <c:y val="1.8323455617227067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ysClr val="windowText" lastClr="000000"/>
                        </a:solidFill>
                      </a:rPr>
                      <a:t>Cessions </a:t>
                    </a:r>
                    <a:fld id="{3475D749-4B19-4866-931D-A9DC4272A071}" type="PERCENTAG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[POURCENTAGE]</a:t>
                    </a:fld>
                    <a:endParaRPr lang="en-US">
                      <a:solidFill>
                        <a:sysClr val="windowText" lastClr="000000"/>
                      </a:solidFill>
                    </a:endParaRPr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64C9-400C-BA04-221D78CAF5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1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Feuil1!$A$10:$A$16</c:f>
              <c:strCache>
                <c:ptCount val="7"/>
                <c:pt idx="0">
                  <c:v>Cotisations </c:v>
                </c:pt>
                <c:pt idx="1">
                  <c:v>Assurance</c:v>
                </c:pt>
                <c:pt idx="2">
                  <c:v>Communication</c:v>
                </c:pt>
                <c:pt idx="3">
                  <c:v>Fonctionnement</c:v>
                </c:pt>
                <c:pt idx="4">
                  <c:v>Produits financiers</c:v>
                </c:pt>
                <c:pt idx="5">
                  <c:v>Subventions à reverser</c:v>
                </c:pt>
                <c:pt idx="6">
                  <c:v>Cessions</c:v>
                </c:pt>
              </c:strCache>
            </c:strRef>
          </c:cat>
          <c:val>
            <c:numRef>
              <c:f>Feuil1!$B$10:$B$16</c:f>
              <c:numCache>
                <c:formatCode>General</c:formatCode>
                <c:ptCount val="7"/>
                <c:pt idx="0">
                  <c:v>257213.02</c:v>
                </c:pt>
                <c:pt idx="1">
                  <c:v>30051.75</c:v>
                </c:pt>
                <c:pt idx="2">
                  <c:v>5547.43</c:v>
                </c:pt>
                <c:pt idx="3">
                  <c:v>8720.25</c:v>
                </c:pt>
                <c:pt idx="4">
                  <c:v>29457.88</c:v>
                </c:pt>
                <c:pt idx="5">
                  <c:v>196190.89</c:v>
                </c:pt>
                <c:pt idx="6">
                  <c:v>2404.6999999999998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4C9-400C-BA04-221D78CAF5F9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fr-FR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DEPENSES</a:t>
            </a:r>
            <a:r>
              <a:rPr lang="fr-FR" baseline="0"/>
              <a:t> PROJETS DE BUDGET 2023-204</a:t>
            </a:r>
            <a:endParaRPr lang="fr-F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6B5-4E06-B15E-697F25A560ED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6B5-4E06-B15E-697F25A560ED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6B5-4E06-B15E-697F25A560ED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6B5-4E06-B15E-697F25A560ED}"/>
              </c:ext>
            </c:extLst>
          </c:dPt>
          <c:dPt>
            <c:idx val="4"/>
            <c:bubble3D val="0"/>
            <c:spPr>
              <a:solidFill>
                <a:schemeClr val="tx2">
                  <a:lumMod val="50000"/>
                  <a:lumOff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6B5-4E06-B15E-697F25A560ED}"/>
              </c:ext>
            </c:extLst>
          </c:dPt>
          <c:dPt>
            <c:idx val="5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46B5-4E06-B15E-697F25A560E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46B5-4E06-B15E-697F25A560ED}"/>
              </c:ext>
            </c:extLst>
          </c:dPt>
          <c:dLbls>
            <c:dLbl>
              <c:idx val="0"/>
              <c:layout>
                <c:manualLayout>
                  <c:x val="-0.13375132083817504"/>
                  <c:y val="5.68561872909698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24A4D4-DF64-4DE3-B217-85A18C96664E}" type="CATEGORYNAME">
                      <a:rPr lang="en-US">
                        <a:solidFill>
                          <a:schemeClr val="bg1"/>
                        </a:solidFill>
                      </a:rPr>
                      <a:pPr>
                        <a:defRPr/>
                      </a:pPr>
                      <a:t>[NOM DE CATÉGORIE]</a:t>
                    </a:fld>
                    <a:r>
                      <a:rPr lang="en-US" baseline="0">
                        <a:solidFill>
                          <a:schemeClr val="bg1"/>
                        </a:solidFill>
                      </a:rPr>
                      <a:t>
</a:t>
                    </a:r>
                    <a:fld id="{7AE4E641-E36D-4113-82B6-52573BA62313}" type="PERCENTAGE">
                      <a:rPr lang="en-US" baseline="0">
                        <a:solidFill>
                          <a:schemeClr val="bg1"/>
                        </a:solidFill>
                      </a:rPr>
                      <a:pPr>
                        <a:defRPr/>
                      </a:pPr>
                      <a:t>[POURCENTAGE]</a:t>
                    </a:fld>
                    <a:endParaRPr lang="en-US" baseline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031692217498606"/>
                      <c:h val="9.455964325529540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6B5-4E06-B15E-697F25A560ED}"/>
                </c:ext>
              </c:extLst>
            </c:dLbl>
            <c:dLbl>
              <c:idx val="1"/>
              <c:layout>
                <c:manualLayout>
                  <c:x val="-8.0808089673064132E-2"/>
                  <c:y val="-8.026755852842801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13D2C2D-FF77-4395-9821-D00B351271ED}" type="CATEGORYNAME">
                      <a:rPr lang="en-US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en-US" baseline="0">
                        <a:solidFill>
                          <a:sysClr val="windowText" lastClr="000000"/>
                        </a:solidFill>
                      </a:rPr>
                      <a:t>
</a:t>
                    </a:r>
                    <a:fld id="{5C69A3D9-14FA-4B83-8566-C478AC117AF9}" type="PERCENTAGE">
                      <a:rPr lang="en-US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[POURCENTAGE]</a:t>
                    </a:fld>
                    <a:endParaRPr lang="en-US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6B5-4E06-B15E-697F25A560ED}"/>
                </c:ext>
              </c:extLst>
            </c:dLbl>
            <c:dLbl>
              <c:idx val="2"/>
              <c:layout>
                <c:manualLayout>
                  <c:x val="-7.3841875046075756E-2"/>
                  <c:y val="-0.1404682274247491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2CCF7CB-6EE9-4F6E-BEA1-D817687EFD3C}" type="CATEGORYNAME">
                      <a:rPr lang="en-US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en-US" baseline="0">
                        <a:solidFill>
                          <a:sysClr val="windowText" lastClr="000000"/>
                        </a:solidFill>
                      </a:rPr>
                      <a:t>
</a:t>
                    </a:r>
                    <a:fld id="{C12AE0CA-5B6D-440B-A01D-0BFA1E279546}" type="PERCENTAGE">
                      <a:rPr lang="en-US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[POURCENTAGE]</a:t>
                    </a:fld>
                    <a:endParaRPr lang="en-US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6B5-4E06-B15E-697F25A560ED}"/>
                </c:ext>
              </c:extLst>
            </c:dLbl>
            <c:dLbl>
              <c:idx val="3"/>
              <c:layout>
                <c:manualLayout>
                  <c:x val="0.12121213450959605"/>
                  <c:y val="-0.1761426978818282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8D32D01-02A3-4728-AF9F-9BA2DEAF6E10}" type="CATEGORYNAME">
                      <a:rPr lang="en-US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en-US" baseline="0">
                        <a:solidFill>
                          <a:sysClr val="windowText" lastClr="000000"/>
                        </a:solidFill>
                      </a:rPr>
                      <a:t>
</a:t>
                    </a:r>
                    <a:fld id="{AA826D1B-2503-4C36-A855-1B84871FE579}" type="PERCENTAGE">
                      <a:rPr lang="en-US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[POURCENTAGE]</a:t>
                    </a:fld>
                    <a:endParaRPr lang="en-US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6B5-4E06-B15E-697F25A560ED}"/>
                </c:ext>
              </c:extLst>
            </c:dLbl>
            <c:dLbl>
              <c:idx val="4"/>
              <c:layout>
                <c:manualLayout>
                  <c:x val="0.13793104961436792"/>
                  <c:y val="3.344481605351170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CEE0942-E654-4577-91C3-CAB49BC693E4}" type="CATEGORYNAME">
                      <a:rPr lang="en-US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en-US" baseline="0">
                        <a:solidFill>
                          <a:sysClr val="windowText" lastClr="000000"/>
                        </a:solidFill>
                      </a:rPr>
                      <a:t>
</a:t>
                    </a:r>
                    <a:fld id="{6E274801-6389-4EEE-BB81-204BD174F79C}" type="PERCENTAGE">
                      <a:rPr lang="en-US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[POURCENTAGE]</a:t>
                    </a:fld>
                    <a:endParaRPr lang="en-US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6B5-4E06-B15E-697F25A560ED}"/>
                </c:ext>
              </c:extLst>
            </c:dLbl>
            <c:dLbl>
              <c:idx val="5"/>
              <c:layout>
                <c:manualLayout>
                  <c:x val="7.453849650877456E-2"/>
                  <c:y val="0.1449275362318840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313CAE6-551F-42FB-9CEF-83C08D372E12}" type="CATEGORYNAME">
                      <a:rPr lang="fr-FR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fr-FR" baseline="0">
                        <a:solidFill>
                          <a:sysClr val="windowText" lastClr="000000"/>
                        </a:solidFill>
                      </a:rPr>
                      <a:t>
</a:t>
                    </a:r>
                    <a:fld id="{6E2D1569-A66C-4F74-A8BD-D5931961CCC1}" type="PERCENTAGE">
                      <a:rPr lang="fr-FR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[POURCENTAGE]</a:t>
                    </a:fld>
                    <a:endParaRPr lang="fr-FR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839081977974912"/>
                      <c:h val="0.1106243910146683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6B5-4E06-B15E-697F25A560ED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46B5-4E06-B15E-697F25A560E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Feuil1!$A$1:$A$7</c:f>
              <c:strCache>
                <c:ptCount val="7"/>
                <c:pt idx="0">
                  <c:v>Cotisations</c:v>
                </c:pt>
                <c:pt idx="1">
                  <c:v>Assurance</c:v>
                </c:pt>
                <c:pt idx="2">
                  <c:v>Salaires et charges</c:v>
                </c:pt>
                <c:pt idx="3">
                  <c:v>Communication</c:v>
                </c:pt>
                <c:pt idx="4">
                  <c:v>Fonctionnement</c:v>
                </c:pt>
                <c:pt idx="5">
                  <c:v>Subventions reversées aux coopés</c:v>
                </c:pt>
                <c:pt idx="6">
                  <c:v>cession</c:v>
                </c:pt>
              </c:strCache>
            </c:strRef>
          </c:cat>
          <c:val>
            <c:numRef>
              <c:f>Feuil1!$B$1:$B$7</c:f>
              <c:numCache>
                <c:formatCode>General</c:formatCode>
                <c:ptCount val="7"/>
                <c:pt idx="0">
                  <c:v>146400</c:v>
                </c:pt>
                <c:pt idx="1">
                  <c:v>30250</c:v>
                </c:pt>
                <c:pt idx="2">
                  <c:v>58880</c:v>
                </c:pt>
                <c:pt idx="3">
                  <c:v>88371</c:v>
                </c:pt>
                <c:pt idx="4">
                  <c:v>82040</c:v>
                </c:pt>
                <c:pt idx="5">
                  <c:v>47800</c:v>
                </c:pt>
                <c:pt idx="6">
                  <c:v>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6B5-4E06-B15E-697F25A560ED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Recettes projet de</a:t>
            </a:r>
            <a:r>
              <a:rPr lang="en-US" baseline="0"/>
              <a:t> budget 2023-2024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Recettes projet de</a:t>
            </a:r>
            <a:r>
              <a:rPr lang="en-US" baseline="0"/>
              <a:t> budget 2023-2024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EF7-43D6-B114-97B1ABC18E67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EF7-43D6-B114-97B1ABC18E67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EF7-43D6-B114-97B1ABC18E67}"/>
              </c:ext>
            </c:extLst>
          </c:dPt>
          <c:dPt>
            <c:idx val="3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EF7-43D6-B114-97B1ABC18E67}"/>
              </c:ext>
            </c:extLst>
          </c:dPt>
          <c:dPt>
            <c:idx val="4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EF7-43D6-B114-97B1ABC18E67}"/>
              </c:ext>
            </c:extLst>
          </c:dPt>
          <c:dPt>
            <c:idx val="5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EEF7-43D6-B114-97B1ABC18E67}"/>
              </c:ext>
            </c:extLst>
          </c:dPt>
          <c:dPt>
            <c:idx val="6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EEF7-43D6-B114-97B1ABC18E67}"/>
              </c:ext>
            </c:extLst>
          </c:dPt>
          <c:dLbls>
            <c:dLbl>
              <c:idx val="0"/>
              <c:layout>
                <c:manualLayout>
                  <c:x val="-0.16582749987873524"/>
                  <c:y val="-0.1073050954837541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95913879725446"/>
                      <c:h val="9.648275862068965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EF7-43D6-B114-97B1ABC18E6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13A14B1-BEE4-43E2-BD97-19E30CA9C3CF}" type="CATEGORYNAM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[NOM DE CATÉGORIE]</a:t>
                    </a:fld>
                    <a:r>
                      <a:rPr lang="en-US" baseline="0"/>
                      <a:t>
</a:t>
                    </a:r>
                    <a:fld id="{BDDAC64F-C8E1-47FD-BDB4-62ECF79C5550}" type="PERCENTAGE">
                      <a:rPr lang="en-US" baseline="0">
                        <a:solidFill>
                          <a:sysClr val="windowText" lastClr="000000"/>
                        </a:solidFill>
                      </a:rPr>
                      <a:pPr/>
                      <a:t>[POURCENTAGE]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EF7-43D6-B114-97B1ABC18E67}"/>
                </c:ext>
              </c:extLst>
            </c:dLbl>
            <c:dLbl>
              <c:idx val="2"/>
              <c:layout>
                <c:manualLayout>
                  <c:x val="2.6857306541174721E-2"/>
                  <c:y val="3.808525658430610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F7CE69A-830F-4AF3-B153-B9C65A9B0EB1}" type="CATEGORYNAME">
                      <a:rPr lang="en-US">
                        <a:solidFill>
                          <a:sysClr val="windowText" lastClr="000000"/>
                        </a:solidFill>
                      </a:rPr>
                      <a:pPr>
                        <a:defRPr/>
                      </a:pPr>
                      <a:t>[NOM DE CATÉGORIE]</a:t>
                    </a:fld>
                    <a:r>
                      <a:rPr lang="en-US" baseline="0"/>
                      <a:t>
</a:t>
                    </a:r>
                    <a:fld id="{28685AE8-18E1-4C91-B960-F49476AD6CDB}" type="PERCENTAGE">
                      <a:rPr lang="en-US" baseline="0">
                        <a:solidFill>
                          <a:sysClr val="windowText" lastClr="000000"/>
                        </a:solidFill>
                      </a:rPr>
                      <a:pPr>
                        <a:defRPr/>
                      </a:pPr>
                      <a:t>[POURCENTAGE]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969130577469399"/>
                      <c:h val="8.268965517241379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EF7-43D6-B114-97B1ABC18E67}"/>
                </c:ext>
              </c:extLst>
            </c:dLbl>
            <c:dLbl>
              <c:idx val="3"/>
              <c:layout>
                <c:manualLayout>
                  <c:x val="-4.0616488250863822E-2"/>
                  <c:y val="-3.029124807674911E-2"/>
                </c:manualLayout>
              </c:layout>
              <c:tx>
                <c:rich>
                  <a:bodyPr/>
                  <a:lstStyle/>
                  <a:p>
                    <a:fld id="{5ADAB741-0C05-4E53-8738-79AABEB6A95E}" type="CATEGORYNAM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[NOM DE CATÉGORIE]</a:t>
                    </a:fld>
                    <a:r>
                      <a:rPr lang="en-US" baseline="0">
                        <a:solidFill>
                          <a:sysClr val="windowText" lastClr="000000"/>
                        </a:solidFill>
                      </a:rPr>
                      <a:t>
</a:t>
                    </a:r>
                    <a:fld id="{BCBAD86C-6C15-46E5-B907-58845597A793}" type="PERCENTAGE">
                      <a:rPr lang="en-US" baseline="0">
                        <a:solidFill>
                          <a:sysClr val="windowText" lastClr="000000"/>
                        </a:solidFill>
                      </a:rPr>
                      <a:pPr/>
                      <a:t>[POURCENTAGE]</a:t>
                    </a:fld>
                    <a:endParaRPr lang="en-US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EF7-43D6-B114-97B1ABC18E67}"/>
                </c:ext>
              </c:extLst>
            </c:dLbl>
            <c:dLbl>
              <c:idx val="5"/>
              <c:layout>
                <c:manualLayout>
                  <c:x val="0.11715149269286888"/>
                  <c:y val="0.1575018553715268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9358F8F-0281-45BC-ADBA-6905C7AF9FEB}" type="CATEGORYNAME">
                      <a:rPr lang="en-US">
                        <a:solidFill>
                          <a:sysClr val="windowText" lastClr="000000"/>
                        </a:solidFill>
                      </a:rPr>
                      <a:pPr>
                        <a:defRPr/>
                      </a:pPr>
                      <a:t>[NOM DE CATÉGORIE]</a:t>
                    </a:fld>
                    <a:r>
                      <a:rPr lang="en-US" baseline="0">
                        <a:solidFill>
                          <a:sysClr val="windowText" lastClr="000000"/>
                        </a:solidFill>
                      </a:rPr>
                      <a:t>
</a:t>
                    </a:r>
                    <a:fld id="{65456D7C-7CCB-41D1-B6F8-EF26FE5C9A79}" type="PERCENTAGE">
                      <a:rPr lang="en-US" baseline="0">
                        <a:solidFill>
                          <a:sysClr val="windowText" lastClr="000000"/>
                        </a:solidFill>
                      </a:rPr>
                      <a:pPr>
                        <a:defRPr/>
                      </a:pPr>
                      <a:t>[POURCENTAGE]</a:t>
                    </a:fld>
                    <a:endParaRPr lang="en-US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23586675470562"/>
                      <c:h val="9.878160919540229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EEF7-43D6-B114-97B1ABC18E67}"/>
                </c:ext>
              </c:extLst>
            </c:dLbl>
            <c:dLbl>
              <c:idx val="6"/>
              <c:layout>
                <c:manualLayout>
                  <c:x val="0.14565177302206234"/>
                  <c:y val="5.44407638700335E-2"/>
                </c:manualLayout>
              </c:layout>
              <c:tx>
                <c:rich>
                  <a:bodyPr/>
                  <a:lstStyle/>
                  <a:p>
                    <a:fld id="{B6A5F720-BA6D-46F3-84CD-36D127F0AA3E}" type="CATEGORYNAM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[NOM DE CATÉGORIE]</a:t>
                    </a:fld>
                    <a:r>
                      <a:rPr lang="en-US" baseline="0">
                        <a:solidFill>
                          <a:sysClr val="windowText" lastClr="000000"/>
                        </a:solidFill>
                      </a:rPr>
                      <a:t>
</a:t>
                    </a:r>
                    <a:fld id="{A6E27047-7DC1-4568-8485-2CE3D8D20599}" type="PERCENTAGE">
                      <a:rPr lang="en-US" baseline="0">
                        <a:solidFill>
                          <a:sysClr val="windowText" lastClr="000000"/>
                        </a:solidFill>
                      </a:rPr>
                      <a:pPr/>
                      <a:t>[POURCENTAGE]</a:t>
                    </a:fld>
                    <a:endParaRPr lang="en-US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EEF7-43D6-B114-97B1ABC18E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Feuil1!$A$10:$A$16</c:f>
              <c:strCache>
                <c:ptCount val="7"/>
                <c:pt idx="0">
                  <c:v>Cotisations</c:v>
                </c:pt>
                <c:pt idx="1">
                  <c:v>Assurances</c:v>
                </c:pt>
                <c:pt idx="2">
                  <c:v>Communication</c:v>
                </c:pt>
                <c:pt idx="3">
                  <c:v>Fonctionnement</c:v>
                </c:pt>
                <c:pt idx="4">
                  <c:v>Subventions à reverser</c:v>
                </c:pt>
                <c:pt idx="5">
                  <c:v>Plus values</c:v>
                </c:pt>
                <c:pt idx="6">
                  <c:v>Cessions</c:v>
                </c:pt>
              </c:strCache>
            </c:strRef>
          </c:cat>
          <c:val>
            <c:numRef>
              <c:f>Feuil1!$B$10:$B$16</c:f>
              <c:numCache>
                <c:formatCode>General</c:formatCode>
                <c:ptCount val="7"/>
                <c:pt idx="0">
                  <c:v>264000</c:v>
                </c:pt>
                <c:pt idx="1">
                  <c:v>30250</c:v>
                </c:pt>
                <c:pt idx="2">
                  <c:v>4200</c:v>
                </c:pt>
                <c:pt idx="3">
                  <c:v>2000</c:v>
                </c:pt>
                <c:pt idx="4">
                  <c:v>47841</c:v>
                </c:pt>
                <c:pt idx="5">
                  <c:v>105500</c:v>
                </c:pt>
                <c:pt idx="6">
                  <c:v>3150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EF7-43D6-B114-97B1ABC18E67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Projet de budgets des animations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21316013772706685"/>
          <c:y val="8.0281385281385287E-2"/>
          <c:w val="0.5931853476735367"/>
          <c:h val="0.8806239266387999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F67-4C6D-8040-8796CFACA4C5}"/>
              </c:ext>
            </c:extLst>
          </c:dPt>
          <c:dPt>
            <c:idx val="1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F67-4C6D-8040-8796CFACA4C5}"/>
              </c:ext>
            </c:extLst>
          </c:dPt>
          <c:dPt>
            <c:idx val="2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F67-4C6D-8040-8796CFACA4C5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F67-4C6D-8040-8796CFACA4C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7F67-4C6D-8040-8796CFACA4C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7F67-4C6D-8040-8796CFACA4C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7F67-4C6D-8040-8796CFACA4C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7F67-4C6D-8040-8796CFACA4C5}"/>
              </c:ext>
            </c:extLst>
          </c:dPt>
          <c:dPt>
            <c:idx val="8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7F67-4C6D-8040-8796CFACA4C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7F67-4C6D-8040-8796CFACA4C5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7F67-4C6D-8040-8796CFACA4C5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7F67-4C6D-8040-8796CFACA4C5}"/>
              </c:ext>
            </c:extLst>
          </c:dPt>
          <c:dPt>
            <c:idx val="12"/>
            <c:bubble3D val="0"/>
            <c:explosion val="1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7F67-4C6D-8040-8796CFACA4C5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7F67-4C6D-8040-8796CFACA4C5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7F67-4C6D-8040-8796CFACA4C5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F-7F67-4C6D-8040-8796CFACA4C5}"/>
              </c:ext>
            </c:extLst>
          </c:dPt>
          <c:dLbls>
            <c:dLbl>
              <c:idx val="0"/>
              <c:layout>
                <c:manualLayout>
                  <c:x val="-8.5469357910303804E-3"/>
                  <c:y val="2.0233493540580145E-2"/>
                </c:manualLayout>
              </c:layout>
              <c:tx>
                <c:rich>
                  <a:bodyPr/>
                  <a:lstStyle/>
                  <a:p>
                    <a:r>
                      <a:rPr lang="fr-FR">
                        <a:solidFill>
                          <a:sysClr val="windowText" lastClr="000000"/>
                        </a:solidFill>
                      </a:rPr>
                      <a:t>Lire et écrire au cycle 1 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F67-4C6D-8040-8796CFACA4C5}"/>
                </c:ext>
              </c:extLst>
            </c:dLbl>
            <c:dLbl>
              <c:idx val="1"/>
              <c:layout>
                <c:manualLayout>
                  <c:x val="6.3399195682660253E-2"/>
                  <c:y val="2.0063230732522062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ysClr val="windowText" lastClr="000000"/>
                        </a:solidFill>
                      </a:rPr>
                      <a:t>Radios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F67-4C6D-8040-8796CFACA4C5}"/>
                </c:ext>
              </c:extLst>
            </c:dLbl>
            <c:dLbl>
              <c:idx val="2"/>
              <c:layout>
                <c:manualLayout>
                  <c:x val="-7.3361363346813535E-2"/>
                  <c:y val="0.10930944165564881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>
                        <a:solidFill>
                          <a:schemeClr val="tx1"/>
                        </a:solidFill>
                      </a:rPr>
                      <a:t>Cerfs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dirty="0" err="1">
                        <a:solidFill>
                          <a:schemeClr val="tx1"/>
                        </a:solidFill>
                      </a:rPr>
                      <a:t>Volants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7F67-4C6D-8040-8796CFACA4C5}"/>
                </c:ext>
              </c:extLst>
            </c:dLbl>
            <c:dLbl>
              <c:idx val="3"/>
              <c:layout>
                <c:manualLayout>
                  <c:x val="1.4033536868182537E-3"/>
                  <c:y val="1.7437024917339877E-3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ysClr val="windowText" lastClr="000000"/>
                        </a:solidFill>
                      </a:rPr>
                      <a:t>Sciences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7F67-4C6D-8040-8796CFACA4C5}"/>
                </c:ext>
              </c:extLst>
            </c:dLbl>
            <c:dLbl>
              <c:idx val="4"/>
              <c:layout>
                <c:manualLayout>
                  <c:x val="-0.14059521665820879"/>
                  <c:y val="8.3300780584245115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Rencontred musicales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7F67-4C6D-8040-8796CFACA4C5}"/>
                </c:ext>
              </c:extLst>
            </c:dLbl>
            <c:dLbl>
              <c:idx val="5"/>
              <c:layout>
                <c:manualLayout>
                  <c:x val="-0.21107316886844446"/>
                  <c:y val="-8.35848927974912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Théâtre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369369369369371"/>
                      <c:h val="0.10602822374475918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B-7F67-4C6D-8040-8796CFACA4C5}"/>
                </c:ext>
              </c:extLst>
            </c:dLbl>
            <c:dLbl>
              <c:idx val="6"/>
              <c:layout>
                <c:manualLayout>
                  <c:x val="-4.1378416575267071E-2"/>
                  <c:y val="-0.1352415039029212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Ecologie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7F67-4C6D-8040-8796CFACA4C5}"/>
                </c:ext>
              </c:extLst>
            </c:dLbl>
            <c:dLbl>
              <c:idx val="7"/>
              <c:layout>
                <c:manualLayout>
                  <c:x val="0.1226764014165589"/>
                  <c:y val="-6.9736884741260705E-3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ysClr val="windowText" lastClr="000000"/>
                        </a:solidFill>
                      </a:rPr>
                      <a:t>Pédagogie coopérative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7F67-4C6D-8040-8796CFACA4C5}"/>
                </c:ext>
              </c:extLst>
            </c:dLbl>
            <c:dLbl>
              <c:idx val="8"/>
              <c:layout>
                <c:manualLayout>
                  <c:x val="1.1235341944003311E-2"/>
                  <c:y val="-6.1976280742684943E-3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ysClr val="windowText" lastClr="000000"/>
                        </a:solidFill>
                      </a:rPr>
                      <a:t>Droits</a:t>
                    </a:r>
                    <a:r>
                      <a:rPr lang="en-US" baseline="0">
                        <a:solidFill>
                          <a:sysClr val="windowText" lastClr="000000"/>
                        </a:solidFill>
                      </a:rPr>
                      <a:t> de l'enfant</a:t>
                    </a:r>
                    <a:endParaRPr lang="en-US">
                      <a:solidFill>
                        <a:sysClr val="windowText" lastClr="00000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7F67-4C6D-8040-8796CFACA4C5}"/>
                </c:ext>
              </c:extLst>
            </c:dLbl>
            <c:dLbl>
              <c:idx val="9"/>
              <c:layout>
                <c:manualLayout>
                  <c:x val="-1.8524945296598788E-2"/>
                  <c:y val="-1.1665046498817278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ysClr val="windowText" lastClr="000000"/>
                        </a:solidFill>
                      </a:rPr>
                      <a:t>Prévention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7F67-4C6D-8040-8796CFACA4C5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Agendas</a:t>
                    </a:r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7F67-4C6D-8040-8796CFACA4C5}"/>
                </c:ext>
              </c:extLst>
            </c:dLbl>
            <c:dLbl>
              <c:idx val="11"/>
              <c:layout>
                <c:manualLayout>
                  <c:x val="7.4127064678245785E-2"/>
                  <c:y val="-9.964469719062894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A &amp; E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7-7F67-4C6D-8040-8796CFACA4C5}"/>
                </c:ext>
              </c:extLst>
            </c:dLbl>
            <c:dLbl>
              <c:idx val="12"/>
              <c:layout>
                <c:manualLayout>
                  <c:x val="0.10924877633539051"/>
                  <c:y val="-0.20604905868247958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Rencontres jeux coops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9-7F67-4C6D-8040-8796CFACA4C5}"/>
                </c:ext>
              </c:extLst>
            </c:dLbl>
            <c:dLbl>
              <c:idx val="13"/>
              <c:layout>
                <c:manualLayout>
                  <c:x val="5.046817358267499E-2"/>
                  <c:y val="-0.1409389522488919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fr-FR" dirty="0">
                        <a:solidFill>
                          <a:schemeClr val="tx1"/>
                        </a:solidFill>
                      </a:rPr>
                      <a:t>Matériels divers valises et nouveaux jeux surdimensionnes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795443942729146"/>
                      <c:h val="6.7392231263413982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B-7F67-4C6D-8040-8796CFACA4C5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7F67-4C6D-8040-8796CFACA4C5}"/>
                </c:ext>
              </c:extLst>
            </c:dLbl>
            <c:dLbl>
              <c:idx val="15"/>
              <c:layout>
                <c:manualLayout>
                  <c:x val="0.14421093413219396"/>
                  <c:y val="0.123247626454100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Aides aux projets coops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F-7F67-4C6D-8040-8796CFACA4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Feuil1!$A$4:$A$19</c:f>
              <c:strCache>
                <c:ptCount val="16"/>
                <c:pt idx="0">
                  <c:v>Lire et écrire au cycle 1</c:v>
                </c:pt>
                <c:pt idx="1">
                  <c:v>Radio</c:v>
                </c:pt>
                <c:pt idx="2">
                  <c:v>Cerfs volants</c:v>
                </c:pt>
                <c:pt idx="3">
                  <c:v>Sciences</c:v>
                </c:pt>
                <c:pt idx="4">
                  <c:v>Recontres musicales</c:v>
                </c:pt>
                <c:pt idx="5">
                  <c:v>Théâtre</c:v>
                </c:pt>
                <c:pt idx="6">
                  <c:v>Ecologie</c:v>
                </c:pt>
                <c:pt idx="7">
                  <c:v>Pédagogie coopérative</c:v>
                </c:pt>
                <c:pt idx="8">
                  <c:v>Droits de l'enfant</c:v>
                </c:pt>
                <c:pt idx="9">
                  <c:v>Prévention</c:v>
                </c:pt>
                <c:pt idx="10">
                  <c:v>Agendas</c:v>
                </c:pt>
                <c:pt idx="11">
                  <c:v>Animation Educations</c:v>
                </c:pt>
                <c:pt idx="12">
                  <c:v>Aides solidaires</c:v>
                </c:pt>
                <c:pt idx="13">
                  <c:v>Rencontres jeux coopératifs</c:v>
                </c:pt>
                <c:pt idx="14">
                  <c:v>Achats matériels valises et jeux surdimensionnés</c:v>
                </c:pt>
                <c:pt idx="15">
                  <c:v>Aide aux projets coopératifs</c:v>
                </c:pt>
              </c:strCache>
            </c:strRef>
          </c:cat>
          <c:val>
            <c:numRef>
              <c:f>Feuil1!$B$4:$B$19</c:f>
              <c:numCache>
                <c:formatCode>General</c:formatCode>
                <c:ptCount val="16"/>
                <c:pt idx="0">
                  <c:v>400</c:v>
                </c:pt>
                <c:pt idx="1">
                  <c:v>1000</c:v>
                </c:pt>
                <c:pt idx="2">
                  <c:v>3500</c:v>
                </c:pt>
                <c:pt idx="3">
                  <c:v>2200</c:v>
                </c:pt>
                <c:pt idx="4">
                  <c:v>4400</c:v>
                </c:pt>
                <c:pt idx="5">
                  <c:v>12000</c:v>
                </c:pt>
                <c:pt idx="6">
                  <c:v>5000</c:v>
                </c:pt>
                <c:pt idx="7">
                  <c:v>400</c:v>
                </c:pt>
                <c:pt idx="8">
                  <c:v>1500</c:v>
                </c:pt>
                <c:pt idx="9">
                  <c:v>1000</c:v>
                </c:pt>
                <c:pt idx="10">
                  <c:v>2100</c:v>
                </c:pt>
                <c:pt idx="11">
                  <c:v>2000</c:v>
                </c:pt>
                <c:pt idx="12">
                  <c:v>3000</c:v>
                </c:pt>
                <c:pt idx="13">
                  <c:v>3500</c:v>
                </c:pt>
                <c:pt idx="14">
                  <c:v>2200</c:v>
                </c:pt>
                <c:pt idx="15">
                  <c:v>12000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7F67-4C6D-8040-8796CFACA4C5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Dépenses</a:t>
            </a:r>
            <a:r>
              <a:rPr lang="en-US" dirty="0"/>
              <a:t> des 805 </a:t>
            </a:r>
            <a:r>
              <a:rPr lang="en-US" dirty="0" err="1"/>
              <a:t>coopératives</a:t>
            </a:r>
            <a:r>
              <a:rPr lang="en-US" dirty="0"/>
              <a:t> </a:t>
            </a:r>
            <a:r>
              <a:rPr lang="en-US" dirty="0" err="1"/>
              <a:t>agrégées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tx2">
                  <a:lumMod val="25000"/>
                  <a:lumOff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450-4BF8-819D-366C1DA03D76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450-4BF8-819D-366C1DA03D76}"/>
              </c:ext>
            </c:extLst>
          </c:dPt>
          <c:dPt>
            <c:idx val="2"/>
            <c:bubble3D val="0"/>
            <c:spPr>
              <a:solidFill>
                <a:schemeClr val="bg2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450-4BF8-819D-366C1DA03D7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450-4BF8-819D-366C1DA03D7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C450-4BF8-819D-366C1DA03D7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C450-4BF8-819D-366C1DA03D7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C450-4BF8-819D-366C1DA03D76}"/>
              </c:ext>
            </c:extLst>
          </c:dPt>
          <c:dLbls>
            <c:dLbl>
              <c:idx val="0"/>
              <c:layout>
                <c:manualLayout>
                  <c:x val="-0.13750000000000001"/>
                  <c:y val="0.1689497716894976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9EA7499-9049-4E7C-A478-2FDC7BB253AE}" type="CATEGORYNAME">
                      <a:rPr lang="fr-FR">
                        <a:solidFill>
                          <a:schemeClr val="tx2">
                            <a:lumMod val="75000"/>
                          </a:schemeClr>
                        </a:solidFill>
                      </a:rPr>
                      <a:pPr>
                        <a:defRPr/>
                      </a:pPr>
                      <a:t>[NOM DE CATÉGORIE]</a:t>
                    </a:fld>
                    <a:endParaRPr lang="fr-FR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450-4BF8-819D-366C1DA03D76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AD13F80-89F5-4BF2-B52C-A692C31C034C}" type="CATEGORYNAME">
                      <a:rPr lang="en-US">
                        <a:solidFill>
                          <a:schemeClr val="bg2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endParaRPr lang="fr-FR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450-4BF8-819D-366C1DA03D76}"/>
                </c:ext>
              </c:extLst>
            </c:dLbl>
            <c:dLbl>
              <c:idx val="2"/>
              <c:layout>
                <c:manualLayout>
                  <c:x val="0.20000000000000004"/>
                  <c:y val="-0.2257959525965699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6CBAE71-BA7C-4B44-A261-86F717F2B9AA}" type="CATEGORYNAME">
                      <a:rPr lang="en-US" u="sng">
                        <a:solidFill>
                          <a:schemeClr val="bg2">
                            <a:lumMod val="75000"/>
                          </a:schemeClr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endParaRPr lang="fr-FR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450-4BF8-819D-366C1DA03D76}"/>
                </c:ext>
              </c:extLst>
            </c:dLbl>
            <c:dLbl>
              <c:idx val="3"/>
              <c:layout>
                <c:manualLayout>
                  <c:x val="-6.527777777777781E-2"/>
                  <c:y val="3.88127853881278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450-4BF8-819D-366C1DA03D76}"/>
                </c:ext>
              </c:extLst>
            </c:dLbl>
            <c:dLbl>
              <c:idx val="4"/>
              <c:layout>
                <c:manualLayout>
                  <c:x val="-4.1666666666666664E-2"/>
                  <c:y val="1.3698630136986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450-4BF8-819D-366C1DA03D76}"/>
                </c:ext>
              </c:extLst>
            </c:dLbl>
            <c:dLbl>
              <c:idx val="5"/>
              <c:layout>
                <c:manualLayout>
                  <c:x val="-2.7777777777777779E-3"/>
                  <c:y val="-2.28310502283105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450-4BF8-819D-366C1DA03D76}"/>
                </c:ext>
              </c:extLst>
            </c:dLbl>
            <c:dLbl>
              <c:idx val="6"/>
              <c:layout>
                <c:manualLayout>
                  <c:x val="0.10694444444444444"/>
                  <c:y val="-2.05479452054794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450-4BF8-819D-366C1DA03D76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Feuil1!$A$1:$A$7</c:f>
              <c:strCache>
                <c:ptCount val="7"/>
                <c:pt idx="0">
                  <c:v>Achat de produits pour cession</c:v>
                </c:pt>
                <c:pt idx="1">
                  <c:v>Assurance versée</c:v>
                </c:pt>
                <c:pt idx="2">
                  <c:v>Charges des activités éducatives</c:v>
                </c:pt>
                <c:pt idx="3">
                  <c:v>Frais bancaires</c:v>
                </c:pt>
                <c:pt idx="4">
                  <c:v>Cotisation versée à l'OCCE</c:v>
                </c:pt>
                <c:pt idx="5">
                  <c:v>Charges exceptionnelles</c:v>
                </c:pt>
                <c:pt idx="6">
                  <c:v>Autres biens durables</c:v>
                </c:pt>
              </c:strCache>
            </c:strRef>
          </c:cat>
          <c:val>
            <c:numRef>
              <c:f>Feuil1!$B$1:$B$7</c:f>
              <c:numCache>
                <c:formatCode>General</c:formatCode>
                <c:ptCount val="7"/>
                <c:pt idx="0">
                  <c:v>1393822.1</c:v>
                </c:pt>
                <c:pt idx="1">
                  <c:v>49904.74</c:v>
                </c:pt>
                <c:pt idx="2">
                  <c:v>4647031.71</c:v>
                </c:pt>
                <c:pt idx="3">
                  <c:v>8252.07</c:v>
                </c:pt>
                <c:pt idx="4">
                  <c:v>262354.46999999997</c:v>
                </c:pt>
                <c:pt idx="5">
                  <c:v>102088.01</c:v>
                </c:pt>
                <c:pt idx="6">
                  <c:v>120603.86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450-4BF8-819D-366C1DA03D76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/>
              <a:t>RECETTES DES 805 COOPERATIVES AGREGEES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01E-483E-9E6A-F13B0589423F}"/>
              </c:ext>
            </c:extLst>
          </c:dPt>
          <c:dPt>
            <c:idx val="1"/>
            <c:bubble3D val="0"/>
            <c:spPr>
              <a:solidFill>
                <a:schemeClr val="bg2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01E-483E-9E6A-F13B0589423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01E-483E-9E6A-F13B0589423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01E-483E-9E6A-F13B0589423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A01E-483E-9E6A-F13B0589423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A01E-483E-9E6A-F13B0589423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A01E-483E-9E6A-F13B0589423F}"/>
              </c:ext>
            </c:extLst>
          </c:dPt>
          <c:dLbls>
            <c:dLbl>
              <c:idx val="0"/>
              <c:layout>
                <c:manualLayout>
                  <c:x val="-0.17647058823529413"/>
                  <c:y val="7.901967213058083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B9EEC80-7074-497F-A093-50EDB1005A59}" type="CATEGORYNAME">
                      <a:rPr lang="fr-FR">
                        <a:solidFill>
                          <a:schemeClr val="tx2">
                            <a:lumMod val="75000"/>
                          </a:schemeClr>
                        </a:solidFill>
                      </a:rPr>
                      <a:pPr>
                        <a:defRPr/>
                      </a:pPr>
                      <a:t>[NOM DE CATÉGORIE]</a:t>
                    </a:fld>
                    <a:endParaRPr lang="fr-FR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01E-483E-9E6A-F13B0589423F}"/>
                </c:ext>
              </c:extLst>
            </c:dLbl>
            <c:dLbl>
              <c:idx val="1"/>
              <c:layout>
                <c:manualLayout>
                  <c:x val="2.100840336134454E-2"/>
                  <c:y val="-0.248033970854323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45164CC-1642-4405-BFDF-4425A22422D8}" type="CATEGORYNAME">
                      <a:rPr lang="en-US">
                        <a:solidFill>
                          <a:schemeClr val="bg2">
                            <a:lumMod val="75000"/>
                          </a:schemeClr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endParaRPr lang="fr-FR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01E-483E-9E6A-F13B0589423F}"/>
                </c:ext>
              </c:extLst>
            </c:dLbl>
            <c:dLbl>
              <c:idx val="2"/>
              <c:layout>
                <c:manualLayout>
                  <c:x val="-1.5406162464985995E-2"/>
                  <c:y val="2.194990892516135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C0F4BE4-5804-4C00-AA20-25049B85EA8E}" type="CATEGORYNAME">
                      <a:rPr lang="en-US" dirty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endParaRPr lang="fr-FR"/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01E-483E-9E6A-F13B0589423F}"/>
                </c:ext>
              </c:extLst>
            </c:dLbl>
            <c:dLbl>
              <c:idx val="3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01E-483E-9E6A-F13B0589423F}"/>
                </c:ext>
              </c:extLst>
            </c:dLbl>
            <c:dLbl>
              <c:idx val="4"/>
              <c:layout>
                <c:manualLayout>
                  <c:x val="0.16246498599439776"/>
                  <c:y val="3.511985428025808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2267464-6CB5-419B-9915-6E4D46C3C131}" type="CATEGORYNAME">
                      <a:rPr lang="en-US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endParaRPr lang="fr-FR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34733893557423"/>
                      <c:h val="6.176704371540404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01E-483E-9E6A-F13B0589423F}"/>
                </c:ext>
              </c:extLst>
            </c:dLbl>
            <c:dLbl>
              <c:idx val="5"/>
              <c:layout>
                <c:manualLayout>
                  <c:x val="-2.2408963585434174E-2"/>
                  <c:y val="5.7069763205419476E-2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01E-483E-9E6A-F13B0589423F}"/>
                </c:ext>
              </c:extLst>
            </c:dLbl>
            <c:dLbl>
              <c:idx val="6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A01E-483E-9E6A-F13B0589423F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Feuil1!$A$10:$A$16</c:f>
              <c:strCache>
                <c:ptCount val="7"/>
                <c:pt idx="0">
                  <c:v>Vente de produits pour cessions</c:v>
                </c:pt>
                <c:pt idx="1">
                  <c:v>Produits des activités éducatives</c:v>
                </c:pt>
                <c:pt idx="2">
                  <c:v>Subvention Etat et collectivités</c:v>
                </c:pt>
                <c:pt idx="3">
                  <c:v>Participation plateforme participative</c:v>
                </c:pt>
                <c:pt idx="4">
                  <c:v>Contributions financières autres</c:v>
                </c:pt>
                <c:pt idx="5">
                  <c:v>Participation volontaire des familles</c:v>
                </c:pt>
                <c:pt idx="6">
                  <c:v>Produits exceptionnels</c:v>
                </c:pt>
              </c:strCache>
            </c:strRef>
          </c:cat>
          <c:val>
            <c:numRef>
              <c:f>Feuil1!$B$10:$B$16</c:f>
              <c:numCache>
                <c:formatCode>General</c:formatCode>
                <c:ptCount val="7"/>
                <c:pt idx="0">
                  <c:v>2203603.66</c:v>
                </c:pt>
                <c:pt idx="1">
                  <c:v>2328716.77</c:v>
                </c:pt>
                <c:pt idx="2">
                  <c:v>283699.62</c:v>
                </c:pt>
                <c:pt idx="3">
                  <c:v>41490.879999999997</c:v>
                </c:pt>
                <c:pt idx="4">
                  <c:v>504318.47</c:v>
                </c:pt>
                <c:pt idx="5">
                  <c:v>1063942.6499999999</c:v>
                </c:pt>
                <c:pt idx="6">
                  <c:v>212550.68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01E-483E-9E6A-F13B0589423F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0.41875</cdr:x>
      <cdr:y>0.92937</cdr:y>
    </cdr:from>
    <cdr:to>
      <cdr:x>0.44063</cdr:x>
      <cdr:y>0.9695</cdr:y>
    </cdr:to>
    <cdr:cxnSp macro="">
      <cdr:nvCxnSpPr>
        <cdr:cNvPr id="3" name="Connecteur droit 2">
          <a:extLst xmlns:a="http://schemas.openxmlformats.org/drawingml/2006/main">
            <a:ext uri="{FF2B5EF4-FFF2-40B4-BE49-F238E27FC236}">
              <a16:creationId xmlns:a16="http://schemas.microsoft.com/office/drawing/2014/main" id="{98768FA7-42FB-58F9-46C6-9AF6AB9FEF5E}"/>
            </a:ext>
          </a:extLst>
        </cdr:cNvPr>
        <cdr:cNvCxnSpPr/>
      </cdr:nvCxnSpPr>
      <cdr:spPr>
        <a:xfrm xmlns:a="http://schemas.openxmlformats.org/drawingml/2006/main" flipH="1" flipV="1">
          <a:off x="3829050" y="5514975"/>
          <a:ext cx="200025" cy="2381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0.39763</cdr:x>
      <cdr:y>0.06377</cdr:y>
    </cdr:from>
    <cdr:to>
      <cdr:x>0.5</cdr:x>
      <cdr:y>0.08928</cdr:y>
    </cdr:to>
    <cdr:cxnSp macro="">
      <cdr:nvCxnSpPr>
        <cdr:cNvPr id="4" name="Connecteur droit 3">
          <a:extLst xmlns:a="http://schemas.openxmlformats.org/drawingml/2006/main">
            <a:ext uri="{FF2B5EF4-FFF2-40B4-BE49-F238E27FC236}">
              <a16:creationId xmlns:a16="http://schemas.microsoft.com/office/drawing/2014/main" id="{2EACA523-979C-5C50-91E3-5ECE3AA71A98}"/>
            </a:ext>
          </a:extLst>
        </cdr:cNvPr>
        <cdr:cNvCxnSpPr/>
      </cdr:nvCxnSpPr>
      <cdr:spPr bwMode="auto">
        <a:xfrm xmlns:a="http://schemas.openxmlformats.org/drawingml/2006/main">
          <a:off x="3635896" y="360040"/>
          <a:ext cx="936104" cy="144016"/>
        </a:xfrm>
        <a:prstGeom xmlns:a="http://schemas.openxmlformats.org/drawingml/2006/main" prst="line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0.45</cdr:x>
      <cdr:y>0.41902</cdr:y>
    </cdr:from>
    <cdr:to>
      <cdr:x>0.55</cdr:x>
      <cdr:y>0.58098</cdr:y>
    </cdr:to>
    <cdr:sp macro="" textlink="">
      <cdr:nvSpPr>
        <cdr:cNvPr id="6" name="ZoneTexte 5">
          <a:extLst xmlns:a="http://schemas.openxmlformats.org/drawingml/2006/main">
            <a:ext uri="{FF2B5EF4-FFF2-40B4-BE49-F238E27FC236}">
              <a16:creationId xmlns:a16="http://schemas.microsoft.com/office/drawing/2014/main" id="{2EAD02D7-0C23-0A61-860E-91F812D477F7}"/>
            </a:ext>
          </a:extLst>
        </cdr:cNvPr>
        <cdr:cNvSpPr txBox="1"/>
      </cdr:nvSpPr>
      <cdr:spPr>
        <a:xfrm xmlns:a="http://schemas.openxmlformats.org/drawingml/2006/main">
          <a:off x="4114800" y="236582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0.14563</cdr:x>
      <cdr:y>0</cdr:y>
    </cdr:from>
    <cdr:to>
      <cdr:x>0.86224</cdr:x>
      <cdr:y>0.04983</cdr:y>
    </cdr:to>
    <cdr:sp macro="" textlink="">
      <cdr:nvSpPr>
        <cdr:cNvPr id="7" name="ZoneTexte 6">
          <a:extLst xmlns:a="http://schemas.openxmlformats.org/drawingml/2006/main">
            <a:ext uri="{FF2B5EF4-FFF2-40B4-BE49-F238E27FC236}">
              <a16:creationId xmlns:a16="http://schemas.microsoft.com/office/drawing/2014/main" id="{FCADC89A-B420-883A-9225-77D596BF76BA}"/>
            </a:ext>
          </a:extLst>
        </cdr:cNvPr>
        <cdr:cNvSpPr txBox="1"/>
      </cdr:nvSpPr>
      <cdr:spPr>
        <a:xfrm xmlns:a="http://schemas.openxmlformats.org/drawingml/2006/main">
          <a:off x="1331640" y="0"/>
          <a:ext cx="6552728" cy="2813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0.45</cdr:x>
      <cdr:y>0.41902</cdr:y>
    </cdr:from>
    <cdr:to>
      <cdr:x>0.55</cdr:x>
      <cdr:y>0.58098</cdr:y>
    </cdr:to>
    <cdr:sp macro="" textlink="">
      <cdr:nvSpPr>
        <cdr:cNvPr id="8" name="ZoneTexte 7">
          <a:extLst xmlns:a="http://schemas.openxmlformats.org/drawingml/2006/main">
            <a:ext uri="{FF2B5EF4-FFF2-40B4-BE49-F238E27FC236}">
              <a16:creationId xmlns:a16="http://schemas.microsoft.com/office/drawing/2014/main" id="{2D075EC0-32D9-779A-F284-F0124BD96DB1}"/>
            </a:ext>
          </a:extLst>
        </cdr:cNvPr>
        <cdr:cNvSpPr txBox="1"/>
      </cdr:nvSpPr>
      <cdr:spPr>
        <a:xfrm xmlns:a="http://schemas.openxmlformats.org/drawingml/2006/main">
          <a:off x="4114800" y="236582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0.16925</cdr:x>
      <cdr:y>0.01265</cdr:y>
    </cdr:from>
    <cdr:to>
      <cdr:x>0.94887</cdr:x>
      <cdr:y>0.04983</cdr:y>
    </cdr:to>
    <cdr:sp macro="" textlink="">
      <cdr:nvSpPr>
        <cdr:cNvPr id="9" name="ZoneTexte 8">
          <a:extLst xmlns:a="http://schemas.openxmlformats.org/drawingml/2006/main">
            <a:ext uri="{FF2B5EF4-FFF2-40B4-BE49-F238E27FC236}">
              <a16:creationId xmlns:a16="http://schemas.microsoft.com/office/drawing/2014/main" id="{16504B75-ADC5-8586-013B-621E1780F4C9}"/>
            </a:ext>
          </a:extLst>
        </cdr:cNvPr>
        <cdr:cNvSpPr txBox="1"/>
      </cdr:nvSpPr>
      <cdr:spPr>
        <a:xfrm xmlns:a="http://schemas.openxmlformats.org/drawingml/2006/main">
          <a:off x="1547664" y="71400"/>
          <a:ext cx="7128792" cy="2099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0.49428</cdr:x>
      <cdr:y>0.08621</cdr:y>
    </cdr:from>
    <cdr:to>
      <cdr:x>0.61498</cdr:x>
      <cdr:y>0.11207</cdr:y>
    </cdr:to>
    <cdr:cxnSp macro="">
      <cdr:nvCxnSpPr>
        <cdr:cNvPr id="3" name="Connecteur droit 2">
          <a:extLst xmlns:a="http://schemas.openxmlformats.org/drawingml/2006/main">
            <a:ext uri="{FF2B5EF4-FFF2-40B4-BE49-F238E27FC236}">
              <a16:creationId xmlns:a16="http://schemas.microsoft.com/office/drawing/2014/main" id="{AA96E830-9B90-35C4-FF39-CBAECCFE4731}"/>
            </a:ext>
          </a:extLst>
        </cdr:cNvPr>
        <cdr:cNvCxnSpPr/>
      </cdr:nvCxnSpPr>
      <cdr:spPr>
        <a:xfrm xmlns:a="http://schemas.openxmlformats.org/drawingml/2006/main" flipH="1">
          <a:off x="4524375" y="476250"/>
          <a:ext cx="1104900" cy="1428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0.49428</cdr:x>
      <cdr:y>0.08621</cdr:y>
    </cdr:from>
    <cdr:to>
      <cdr:x>0.61498</cdr:x>
      <cdr:y>0.11207</cdr:y>
    </cdr:to>
    <cdr:cxnSp macro="">
      <cdr:nvCxnSpPr>
        <cdr:cNvPr id="3" name="Connecteur droit 2">
          <a:extLst xmlns:a="http://schemas.openxmlformats.org/drawingml/2006/main">
            <a:ext uri="{FF2B5EF4-FFF2-40B4-BE49-F238E27FC236}">
              <a16:creationId xmlns:a16="http://schemas.microsoft.com/office/drawing/2014/main" id="{AA96E830-9B90-35C4-FF39-CBAECCFE4731}"/>
            </a:ext>
          </a:extLst>
        </cdr:cNvPr>
        <cdr:cNvCxnSpPr/>
      </cdr:nvCxnSpPr>
      <cdr:spPr>
        <a:xfrm xmlns:a="http://schemas.openxmlformats.org/drawingml/2006/main" flipH="1">
          <a:off x="4524375" y="476250"/>
          <a:ext cx="1104900" cy="1428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0.4501</cdr:x>
      <cdr:y>0.42593</cdr:y>
    </cdr:from>
    <cdr:to>
      <cdr:x>0.5499</cdr:x>
      <cdr:y>0.57407</cdr:y>
    </cdr:to>
    <cdr:sp macro="" textlink="">
      <cdr:nvSpPr>
        <cdr:cNvPr id="2" name="ZoneTexte 1">
          <a:extLst xmlns:a="http://schemas.openxmlformats.org/drawingml/2006/main">
            <a:ext uri="{FF2B5EF4-FFF2-40B4-BE49-F238E27FC236}">
              <a16:creationId xmlns:a16="http://schemas.microsoft.com/office/drawing/2014/main" id="{86BF3954-6DEC-04BE-F880-39A1A7383426}"/>
            </a:ext>
          </a:extLst>
        </cdr:cNvPr>
        <cdr:cNvSpPr txBox="1"/>
      </cdr:nvSpPr>
      <cdr:spPr>
        <a:xfrm xmlns:a="http://schemas.openxmlformats.org/drawingml/2006/main">
          <a:off x="4124325" y="26289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 sz="1100"/>
        </a:p>
      </cdr:txBody>
    </cdr:sp>
  </cdr:relSizeAnchor>
  <cdr:relSizeAnchor xmlns:cdr="http://schemas.openxmlformats.org/drawingml/2006/chartDrawing">
    <cdr:from>
      <cdr:x>0.4501</cdr:x>
      <cdr:y>0.42593</cdr:y>
    </cdr:from>
    <cdr:to>
      <cdr:x>0.5499</cdr:x>
      <cdr:y>0.57407</cdr:y>
    </cdr:to>
    <cdr:sp macro="" textlink="">
      <cdr:nvSpPr>
        <cdr:cNvPr id="3" name="ZoneTexte 2">
          <a:extLst xmlns:a="http://schemas.openxmlformats.org/drawingml/2006/main">
            <a:ext uri="{FF2B5EF4-FFF2-40B4-BE49-F238E27FC236}">
              <a16:creationId xmlns:a16="http://schemas.microsoft.com/office/drawing/2014/main" id="{4CC8FF68-70E4-53D3-6F73-E96F2D43B86D}"/>
            </a:ext>
          </a:extLst>
        </cdr:cNvPr>
        <cdr:cNvSpPr txBox="1"/>
      </cdr:nvSpPr>
      <cdr:spPr>
        <a:xfrm xmlns:a="http://schemas.openxmlformats.org/drawingml/2006/main">
          <a:off x="4124325" y="26289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 sz="1100"/>
        </a:p>
      </cdr:txBody>
    </cdr:sp>
  </cdr:relSizeAnchor>
  <cdr:relSizeAnchor xmlns:cdr="http://schemas.openxmlformats.org/drawingml/2006/chartDrawing">
    <cdr:from>
      <cdr:x>0.27651</cdr:x>
      <cdr:y>0.68673</cdr:y>
    </cdr:from>
    <cdr:to>
      <cdr:x>0.35343</cdr:x>
      <cdr:y>0.72222</cdr:y>
    </cdr:to>
    <cdr:sp macro="" textlink="">
      <cdr:nvSpPr>
        <cdr:cNvPr id="4" name="ZoneTexte 3">
          <a:extLst xmlns:a="http://schemas.openxmlformats.org/drawingml/2006/main">
            <a:ext uri="{FF2B5EF4-FFF2-40B4-BE49-F238E27FC236}">
              <a16:creationId xmlns:a16="http://schemas.microsoft.com/office/drawing/2014/main" id="{29AA9A70-3D8A-5665-FB58-7F33C94CBA21}"/>
            </a:ext>
          </a:extLst>
        </cdr:cNvPr>
        <cdr:cNvSpPr txBox="1"/>
      </cdr:nvSpPr>
      <cdr:spPr>
        <a:xfrm xmlns:a="http://schemas.openxmlformats.org/drawingml/2006/main">
          <a:off x="2533650" y="4238625"/>
          <a:ext cx="7048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 sz="1100"/>
        </a:p>
      </cdr:txBody>
    </cdr:sp>
  </cdr:relSizeAnchor>
  <cdr:relSizeAnchor xmlns:cdr="http://schemas.openxmlformats.org/drawingml/2006/chartDrawing">
    <cdr:from>
      <cdr:x>0.25882</cdr:x>
      <cdr:y>0.67731</cdr:y>
    </cdr:from>
    <cdr:to>
      <cdr:x>0.38169</cdr:x>
      <cdr:y>0.75474</cdr:y>
    </cdr:to>
    <cdr:sp macro="" textlink="">
      <cdr:nvSpPr>
        <cdr:cNvPr id="5" name="ZoneTexte 4">
          <a:extLst xmlns:a="http://schemas.openxmlformats.org/drawingml/2006/main">
            <a:ext uri="{FF2B5EF4-FFF2-40B4-BE49-F238E27FC236}">
              <a16:creationId xmlns:a16="http://schemas.microsoft.com/office/drawing/2014/main" id="{3BC3878D-A847-4377-EC84-C70F85D4688E}"/>
            </a:ext>
          </a:extLst>
        </cdr:cNvPr>
        <cdr:cNvSpPr txBox="1"/>
      </cdr:nvSpPr>
      <cdr:spPr>
        <a:xfrm xmlns:a="http://schemas.openxmlformats.org/drawingml/2006/main" rot="20235827">
          <a:off x="2222486" y="3780627"/>
          <a:ext cx="1055083" cy="4322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900" dirty="0">
              <a:solidFill>
                <a:schemeClr val="bg1"/>
              </a:solidFill>
            </a:rPr>
            <a:t>Aides</a:t>
          </a:r>
          <a:r>
            <a:rPr lang="fr-FR" sz="900" dirty="0"/>
            <a:t> </a:t>
          </a:r>
          <a:r>
            <a:rPr lang="fr-FR" sz="900" dirty="0">
              <a:solidFill>
                <a:schemeClr val="bg1"/>
              </a:solidFill>
            </a:rPr>
            <a:t>solidaires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717630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l">
              <a:defRPr sz="1700"/>
            </a:lvl1pPr>
          </a:lstStyle>
          <a:p>
            <a:r>
              <a:rPr lang="fr-FR"/>
              <a:t>ASSEMBLEE GENERALE DU 7 FEVRIER 2024  RAPPORT FINANCIER DU SIEGE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717630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r">
              <a:defRPr sz="1700"/>
            </a:lvl1pPr>
          </a:lstStyle>
          <a:p>
            <a:fld id="{4FB6DBC2-23EF-4ADD-AB33-8F785697821C}" type="datetimeFigureOut">
              <a:rPr lang="fr-FR" smtClean="0"/>
              <a:pPr/>
              <a:t>01/02/2024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13632467"/>
            <a:ext cx="4301543" cy="717630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l">
              <a:defRPr sz="17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2799" y="13632467"/>
            <a:ext cx="4301543" cy="717630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r">
              <a:defRPr sz="1700"/>
            </a:lvl1pPr>
          </a:lstStyle>
          <a:p>
            <a:fld id="{3BAC3D05-3860-4470-836D-4F09888E8F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94304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717630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l">
              <a:defRPr sz="1700"/>
            </a:lvl1pPr>
          </a:lstStyle>
          <a:p>
            <a:r>
              <a:rPr lang="fr-FR"/>
              <a:t>ASSEMBLEE GENERALE DU 7 FEVRIER 2024  RAPPORT FINANCIER DU SIEGE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717630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r">
              <a:defRPr sz="1700"/>
            </a:lvl1pPr>
          </a:lstStyle>
          <a:p>
            <a:fld id="{E9AE9202-3032-41DF-9698-86B650BC2B4C}" type="datetimeFigureOut">
              <a:rPr lang="fr-FR" smtClean="0"/>
              <a:pPr/>
              <a:t>01/02/2024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076325"/>
            <a:ext cx="7177088" cy="5383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43" tIns="66372" rIns="132743" bIns="66372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665" y="6817480"/>
            <a:ext cx="7941310" cy="6458664"/>
          </a:xfrm>
          <a:prstGeom prst="rect">
            <a:avLst/>
          </a:prstGeom>
        </p:spPr>
        <p:txBody>
          <a:bodyPr vert="horz" lIns="132743" tIns="66372" rIns="132743" bIns="66372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13632467"/>
            <a:ext cx="4301543" cy="717630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l">
              <a:defRPr sz="17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2799" y="13632467"/>
            <a:ext cx="4301543" cy="717630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r">
              <a:defRPr sz="1700"/>
            </a:lvl1pPr>
          </a:lstStyle>
          <a:p>
            <a:fld id="{6F7A97DC-8B7B-4BA7-B978-DEDDE1E682C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60739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fr-FR"/>
              <a:t>ASSEMBLEE GENERALE DU 7 FEVRIER 2024  RAPPORT FINANCIER DU SIEGE</a:t>
            </a:r>
          </a:p>
        </p:txBody>
      </p:sp>
    </p:spTree>
    <p:extLst>
      <p:ext uri="{BB962C8B-B14F-4D97-AF65-F5344CB8AC3E}">
        <p14:creationId xmlns:p14="http://schemas.microsoft.com/office/powerpoint/2010/main" val="1709040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fr-FR"/>
              <a:t>ASSEMBLEE GENERALE DU 7 FEVRIER 2024  RAPPORT FINANCIER DU SIEGE</a:t>
            </a:r>
          </a:p>
        </p:txBody>
      </p:sp>
    </p:spTree>
    <p:extLst>
      <p:ext uri="{BB962C8B-B14F-4D97-AF65-F5344CB8AC3E}">
        <p14:creationId xmlns:p14="http://schemas.microsoft.com/office/powerpoint/2010/main" val="4279544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fr-FR"/>
              <a:t>ASSEMBLEE GENERALE DU 7 FEVRIER 2024  RAPPORT FINANCIER DU SIEGE</a:t>
            </a:r>
          </a:p>
        </p:txBody>
      </p:sp>
    </p:spTree>
    <p:extLst>
      <p:ext uri="{BB962C8B-B14F-4D97-AF65-F5344CB8AC3E}">
        <p14:creationId xmlns:p14="http://schemas.microsoft.com/office/powerpoint/2010/main" val="926702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3538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59632" y="1484784"/>
            <a:ext cx="7268344" cy="864096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1258888" y="2420938"/>
            <a:ext cx="7273925" cy="3744912"/>
          </a:xfrm>
          <a:prstGeom prst="rect">
            <a:avLst/>
          </a:prstGeom>
        </p:spPr>
        <p:txBody>
          <a:bodyPr/>
          <a:lstStyle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6884970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ableau 3"/>
          <p:cNvSpPr>
            <a:spLocks noGrp="1"/>
          </p:cNvSpPr>
          <p:nvPr>
            <p:ph type="tbl" sz="quarter" idx="10"/>
          </p:nvPr>
        </p:nvSpPr>
        <p:spPr>
          <a:xfrm>
            <a:off x="611188" y="1484313"/>
            <a:ext cx="7921625" cy="4897437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4248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39552" y="2564904"/>
            <a:ext cx="8229600" cy="2016224"/>
          </a:xfrm>
          <a:prstGeom prst="rect">
            <a:avLst/>
          </a:prstGeom>
        </p:spPr>
        <p:txBody>
          <a:bodyPr/>
          <a:lstStyle>
            <a:lvl1pPr>
              <a:defRPr sz="7200">
                <a:solidFill>
                  <a:schemeClr val="accent2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2037051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0"/>
          </p:nvPr>
        </p:nvSpPr>
        <p:spPr>
          <a:xfrm>
            <a:off x="0" y="1268760"/>
            <a:ext cx="9144000" cy="55892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5301208"/>
            <a:ext cx="8351837" cy="1224136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17038342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59632" y="1484784"/>
            <a:ext cx="7268344" cy="864096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1258888" y="2420938"/>
            <a:ext cx="7273925" cy="3744912"/>
          </a:xfrm>
          <a:prstGeom prst="rect">
            <a:avLst/>
          </a:prstGeom>
        </p:spPr>
        <p:txBody>
          <a:bodyPr/>
          <a:lstStyle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6884970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ableau 3"/>
          <p:cNvSpPr>
            <a:spLocks noGrp="1"/>
          </p:cNvSpPr>
          <p:nvPr>
            <p:ph type="tbl" sz="quarter" idx="10"/>
          </p:nvPr>
        </p:nvSpPr>
        <p:spPr>
          <a:xfrm>
            <a:off x="611188" y="1484313"/>
            <a:ext cx="7921625" cy="4897437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4248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39552" y="2564904"/>
            <a:ext cx="8229600" cy="2016224"/>
          </a:xfrm>
          <a:prstGeom prst="rect">
            <a:avLst/>
          </a:prstGeom>
        </p:spPr>
        <p:txBody>
          <a:bodyPr/>
          <a:lstStyle>
            <a:lvl1pPr>
              <a:defRPr sz="7200">
                <a:solidFill>
                  <a:schemeClr val="accent2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2313538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59632" y="1484784"/>
            <a:ext cx="7268344" cy="864096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1258888" y="2420938"/>
            <a:ext cx="7273925" cy="3744912"/>
          </a:xfrm>
          <a:prstGeom prst="rect">
            <a:avLst/>
          </a:prstGeom>
        </p:spPr>
        <p:txBody>
          <a:bodyPr/>
          <a:lstStyle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1978216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ableau 3"/>
          <p:cNvSpPr>
            <a:spLocks noGrp="1"/>
          </p:cNvSpPr>
          <p:nvPr>
            <p:ph type="tbl" sz="quarter" idx="10"/>
          </p:nvPr>
        </p:nvSpPr>
        <p:spPr>
          <a:xfrm>
            <a:off x="611188" y="1484313"/>
            <a:ext cx="7921625" cy="4897437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9983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39552" y="2564904"/>
            <a:ext cx="8229600" cy="2016224"/>
          </a:xfrm>
          <a:prstGeom prst="rect">
            <a:avLst/>
          </a:prstGeom>
        </p:spPr>
        <p:txBody>
          <a:bodyPr/>
          <a:lstStyle>
            <a:lvl1pPr>
              <a:defRPr sz="7200">
                <a:solidFill>
                  <a:schemeClr val="accent2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2037051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0"/>
          </p:nvPr>
        </p:nvSpPr>
        <p:spPr>
          <a:xfrm>
            <a:off x="0" y="1052513"/>
            <a:ext cx="9144000" cy="580548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5301208"/>
            <a:ext cx="8351837" cy="1224136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17038342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59632" y="1484784"/>
            <a:ext cx="7268344" cy="864096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1258888" y="2420938"/>
            <a:ext cx="7273925" cy="3744912"/>
          </a:xfrm>
          <a:prstGeom prst="rect">
            <a:avLst/>
          </a:prstGeom>
        </p:spPr>
        <p:txBody>
          <a:bodyPr/>
          <a:lstStyle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6884970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ableau 3"/>
          <p:cNvSpPr>
            <a:spLocks noGrp="1"/>
          </p:cNvSpPr>
          <p:nvPr>
            <p:ph type="tbl" sz="quarter" idx="10"/>
          </p:nvPr>
        </p:nvSpPr>
        <p:spPr>
          <a:xfrm>
            <a:off x="611188" y="1484313"/>
            <a:ext cx="7921625" cy="4897437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424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7051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0"/>
          </p:nvPr>
        </p:nvSpPr>
        <p:spPr>
          <a:xfrm>
            <a:off x="0" y="1052513"/>
            <a:ext cx="9144000" cy="580548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5301208"/>
            <a:ext cx="8351837" cy="1224136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17038342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-26988"/>
            <a:ext cx="9144000" cy="10795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/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fr-FR" altLang="fr-FR">
              <a:solidFill>
                <a:schemeClr val="bg1"/>
              </a:solidFill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/>
            <a:endParaRPr lang="fr-FR" altLang="fr-FR">
              <a:latin typeface="Source Sans Pro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/>
            <a:endParaRPr lang="fr-FR" altLang="fr-FR">
              <a:latin typeface="Source Sans Pro" pitchFamily="34" charset="0"/>
            </a:endParaRPr>
          </a:p>
        </p:txBody>
      </p:sp>
      <p:sp>
        <p:nvSpPr>
          <p:cNvPr id="7" name="ZoneTexte 2"/>
          <p:cNvSpPr txBox="1">
            <a:spLocks noChangeArrowheads="1"/>
          </p:cNvSpPr>
          <p:nvPr userDrawn="1"/>
        </p:nvSpPr>
        <p:spPr bwMode="auto">
          <a:xfrm>
            <a:off x="1714480" y="97673"/>
            <a:ext cx="721523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/>
            <a:r>
              <a:rPr lang="fr-FR" altLang="fr-FR" sz="2800" dirty="0">
                <a:solidFill>
                  <a:schemeClr val="bg1"/>
                </a:solidFill>
                <a:latin typeface="Source Sans Pro Light" pitchFamily="34" charset="0"/>
              </a:rPr>
              <a:t>ASSEMBLEE GENERALE 1</a:t>
            </a:r>
            <a:r>
              <a:rPr lang="fr-FR" altLang="fr-FR" sz="2800" baseline="30000" dirty="0">
                <a:solidFill>
                  <a:schemeClr val="bg1"/>
                </a:solidFill>
                <a:latin typeface="Source Sans Pro Light" pitchFamily="34" charset="0"/>
              </a:rPr>
              <a:t>ER</a:t>
            </a:r>
            <a:r>
              <a:rPr lang="fr-FR" altLang="fr-FR" sz="2800" dirty="0">
                <a:solidFill>
                  <a:schemeClr val="bg1"/>
                </a:solidFill>
                <a:latin typeface="Source Sans Pro Light" pitchFamily="34" charset="0"/>
              </a:rPr>
              <a:t> FEVRIER 23</a:t>
            </a:r>
          </a:p>
          <a:p>
            <a:pPr eaLnBrk="1" hangingPunct="1"/>
            <a:r>
              <a:rPr lang="fr-FR" altLang="fr-FR" sz="2000" dirty="0">
                <a:solidFill>
                  <a:schemeClr val="bg1"/>
                </a:solidFill>
                <a:latin typeface="Source Sans Pro Light" pitchFamily="34" charset="0"/>
              </a:rPr>
              <a:t>RAPPPORT FINANCIER DU SIEGE</a:t>
            </a:r>
          </a:p>
        </p:txBody>
      </p:sp>
      <p:cxnSp>
        <p:nvCxnSpPr>
          <p:cNvPr id="9" name="Connecteur droit 8"/>
          <p:cNvCxnSpPr/>
          <p:nvPr userDrawn="1"/>
        </p:nvCxnSpPr>
        <p:spPr bwMode="auto">
          <a:xfrm rot="16200000" flipH="1">
            <a:off x="1234439" y="551454"/>
            <a:ext cx="817206" cy="1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Image 7" descr="AD08_LOGO_OCCE_BLANC_Bdef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285720" y="-21933"/>
            <a:ext cx="1258971" cy="1078518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30F8FFEE-85DB-CC7A-4FAB-3827B135643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3" y="-22466"/>
            <a:ext cx="1295400" cy="11094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9" r:id="rId2"/>
    <p:sldLayoutId id="2147483671" r:id="rId3"/>
  </p:sldLayoutIdLst>
  <p:hf sldNum="0" hdr="0" ftr="0" dt="0"/>
  <p:txStyles>
    <p:titleStyle>
      <a:lvl1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Source Sans Pro Black" pitchFamily="34" charset="0"/>
          <a:ea typeface="MS Gothic" charset="-128"/>
          <a:cs typeface="MS Gothic"/>
        </a:defRPr>
      </a:lvl2pPr>
      <a:lvl3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Source Sans Pro Black" pitchFamily="34" charset="0"/>
          <a:ea typeface="MS Gothic" charset="-128"/>
          <a:cs typeface="MS Gothic"/>
        </a:defRPr>
      </a:lvl3pPr>
      <a:lvl4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Source Sans Pro Black" pitchFamily="34" charset="0"/>
          <a:ea typeface="MS Gothic" charset="-128"/>
          <a:cs typeface="MS Gothic"/>
        </a:defRPr>
      </a:lvl4pPr>
      <a:lvl5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Source Sans Pro Black" pitchFamily="34" charset="0"/>
          <a:ea typeface="MS Gothic" charset="-128"/>
          <a:cs typeface="MS Gothic"/>
        </a:defRPr>
      </a:lvl5pPr>
      <a:lvl6pPr marL="457200" algn="ctr" defTabSz="449263" rtl="0" eaLnBrk="1" fontAlgn="base" hangingPunct="1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6pPr>
      <a:lvl7pPr marL="914400" algn="ctr" defTabSz="449263" rtl="0" eaLnBrk="1" fontAlgn="base" hangingPunct="1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7pPr>
      <a:lvl8pPr marL="1371600" algn="ctr" defTabSz="449263" rtl="0" eaLnBrk="1" fontAlgn="base" hangingPunct="1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8pPr>
      <a:lvl9pPr marL="1828800" algn="ctr" defTabSz="449263" rtl="0" eaLnBrk="1" fontAlgn="base" hangingPunct="1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algn="l" defTabSz="449263" rtl="0" eaLnBrk="0" fontAlgn="base" hangingPunct="0">
        <a:lnSpc>
          <a:spcPct val="87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+mn-lt"/>
          <a:ea typeface="+mn-ea"/>
          <a:cs typeface="MS Gothic"/>
        </a:defRPr>
      </a:lvl1pPr>
      <a:lvl2pPr marL="739775" indent="-282575" algn="l" defTabSz="449263" rtl="0" eaLnBrk="0" fontAlgn="base" hangingPunct="0">
        <a:lnSpc>
          <a:spcPct val="87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0" fontAlgn="base" hangingPunct="0">
        <a:lnSpc>
          <a:spcPct val="87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0" fontAlgn="base" hangingPunct="0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0" fontAlgn="base" hangingPunct="0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-26988"/>
            <a:ext cx="9144000" cy="10795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fr-FR" altLang="fr-FR">
              <a:solidFill>
                <a:schemeClr val="bg1"/>
              </a:solidFill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/>
            <a:endParaRPr lang="fr-FR" altLang="fr-FR">
              <a:latin typeface="Source Sans Pro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/>
            <a:endParaRPr lang="fr-FR" altLang="fr-FR">
              <a:latin typeface="Source Sans Pro" pitchFamily="34" charset="0"/>
            </a:endParaRPr>
          </a:p>
        </p:txBody>
      </p:sp>
      <p:sp>
        <p:nvSpPr>
          <p:cNvPr id="10" name="ZoneTexte 2"/>
          <p:cNvSpPr txBox="1">
            <a:spLocks noChangeArrowheads="1"/>
          </p:cNvSpPr>
          <p:nvPr userDrawn="1"/>
        </p:nvSpPr>
        <p:spPr bwMode="auto">
          <a:xfrm>
            <a:off x="1714480" y="97673"/>
            <a:ext cx="68993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/>
            <a:r>
              <a:rPr lang="fr-FR" altLang="fr-FR" sz="2800" dirty="0">
                <a:solidFill>
                  <a:schemeClr val="bg1"/>
                </a:solidFill>
                <a:latin typeface="Source Sans Pro Light" pitchFamily="34" charset="0"/>
              </a:rPr>
              <a:t>ASSEMBLEE GENERALE 1</a:t>
            </a:r>
            <a:r>
              <a:rPr lang="fr-FR" altLang="fr-FR" sz="2800" baseline="30000" dirty="0">
                <a:solidFill>
                  <a:schemeClr val="bg1"/>
                </a:solidFill>
                <a:latin typeface="Source Sans Pro Light" pitchFamily="34" charset="0"/>
              </a:rPr>
              <a:t>ER</a:t>
            </a:r>
            <a:r>
              <a:rPr lang="fr-FR" altLang="fr-FR" sz="2800" dirty="0">
                <a:solidFill>
                  <a:schemeClr val="bg1"/>
                </a:solidFill>
                <a:latin typeface="Source Sans Pro Light" pitchFamily="34" charset="0"/>
              </a:rPr>
              <a:t> FEVRIER 2023</a:t>
            </a:r>
          </a:p>
          <a:p>
            <a:pPr eaLnBrk="1" hangingPunct="1"/>
            <a:r>
              <a:rPr lang="fr-FR" altLang="fr-FR" sz="2000" dirty="0">
                <a:solidFill>
                  <a:schemeClr val="bg1"/>
                </a:solidFill>
                <a:latin typeface="Source Sans Pro Light" pitchFamily="34" charset="0"/>
              </a:rPr>
              <a:t>Projet de budget 2022-2023</a:t>
            </a:r>
          </a:p>
        </p:txBody>
      </p:sp>
      <p:cxnSp>
        <p:nvCxnSpPr>
          <p:cNvPr id="11" name="Connecteur droit 10"/>
          <p:cNvCxnSpPr/>
          <p:nvPr userDrawn="1"/>
        </p:nvCxnSpPr>
        <p:spPr bwMode="auto">
          <a:xfrm rot="16200000" flipH="1">
            <a:off x="1234439" y="551454"/>
            <a:ext cx="817206" cy="1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2" name="Image 11" descr="AD08_LOGO_OCCE_BLANC_Bdef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85720" y="-21933"/>
            <a:ext cx="1258971" cy="1078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93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5" r:id="rId2"/>
    <p:sldLayoutId id="2147483674" r:id="rId3"/>
    <p:sldLayoutId id="2147483676" r:id="rId4"/>
  </p:sldLayoutIdLst>
  <p:hf sldNum="0" hdr="0" ftr="0" dt="0"/>
  <p:txStyles>
    <p:titleStyle>
      <a:lvl1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Source Sans Pro Black" pitchFamily="34" charset="0"/>
          <a:ea typeface="MS Gothic" charset="-128"/>
          <a:cs typeface="MS Gothic"/>
        </a:defRPr>
      </a:lvl2pPr>
      <a:lvl3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Source Sans Pro Black" pitchFamily="34" charset="0"/>
          <a:ea typeface="MS Gothic" charset="-128"/>
          <a:cs typeface="MS Gothic"/>
        </a:defRPr>
      </a:lvl3pPr>
      <a:lvl4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Source Sans Pro Black" pitchFamily="34" charset="0"/>
          <a:ea typeface="MS Gothic" charset="-128"/>
          <a:cs typeface="MS Gothic"/>
        </a:defRPr>
      </a:lvl4pPr>
      <a:lvl5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Source Sans Pro Black" pitchFamily="34" charset="0"/>
          <a:ea typeface="MS Gothic" charset="-128"/>
          <a:cs typeface="MS Gothic"/>
        </a:defRPr>
      </a:lvl5pPr>
      <a:lvl6pPr marL="457200" algn="ctr" defTabSz="449263" rtl="0" eaLnBrk="1" fontAlgn="base" hangingPunct="1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6pPr>
      <a:lvl7pPr marL="914400" algn="ctr" defTabSz="449263" rtl="0" eaLnBrk="1" fontAlgn="base" hangingPunct="1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7pPr>
      <a:lvl8pPr marL="1371600" algn="ctr" defTabSz="449263" rtl="0" eaLnBrk="1" fontAlgn="base" hangingPunct="1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8pPr>
      <a:lvl9pPr marL="1828800" algn="ctr" defTabSz="449263" rtl="0" eaLnBrk="1" fontAlgn="base" hangingPunct="1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algn="l" defTabSz="449263" rtl="0" eaLnBrk="0" fontAlgn="base" hangingPunct="0">
        <a:lnSpc>
          <a:spcPct val="87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+mn-lt"/>
          <a:ea typeface="+mn-ea"/>
          <a:cs typeface="MS Gothic"/>
        </a:defRPr>
      </a:lvl1pPr>
      <a:lvl2pPr marL="739775" indent="-282575" algn="l" defTabSz="449263" rtl="0" eaLnBrk="0" fontAlgn="base" hangingPunct="0">
        <a:lnSpc>
          <a:spcPct val="87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0" fontAlgn="base" hangingPunct="0">
        <a:lnSpc>
          <a:spcPct val="87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0" fontAlgn="base" hangingPunct="0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0" fontAlgn="base" hangingPunct="0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-26988"/>
            <a:ext cx="9144000" cy="1079501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fr-FR" altLang="fr-FR">
              <a:solidFill>
                <a:schemeClr val="bg1"/>
              </a:solidFill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/>
            <a:endParaRPr lang="fr-FR" altLang="fr-FR">
              <a:latin typeface="Source Sans Pro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/>
            <a:endParaRPr lang="fr-FR" altLang="fr-FR">
              <a:latin typeface="Source Sans Pro" pitchFamily="34" charset="0"/>
            </a:endParaRPr>
          </a:p>
        </p:txBody>
      </p:sp>
      <p:sp>
        <p:nvSpPr>
          <p:cNvPr id="10" name="ZoneTexte 2"/>
          <p:cNvSpPr txBox="1">
            <a:spLocks noChangeArrowheads="1"/>
          </p:cNvSpPr>
          <p:nvPr userDrawn="1"/>
        </p:nvSpPr>
        <p:spPr bwMode="auto">
          <a:xfrm>
            <a:off x="1714480" y="97673"/>
            <a:ext cx="722965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/>
            <a:r>
              <a:rPr lang="fr-FR" altLang="fr-FR" sz="2800" dirty="0">
                <a:solidFill>
                  <a:schemeClr val="bg1"/>
                </a:solidFill>
                <a:latin typeface="Source Sans Pro Light" pitchFamily="34" charset="0"/>
              </a:rPr>
              <a:t>ASSEMBLEE GENERALE 1</a:t>
            </a:r>
            <a:r>
              <a:rPr lang="fr-FR" altLang="fr-FR" sz="2800" baseline="30000" dirty="0">
                <a:solidFill>
                  <a:schemeClr val="bg1"/>
                </a:solidFill>
                <a:latin typeface="Source Sans Pro Light" pitchFamily="34" charset="0"/>
              </a:rPr>
              <a:t>ER</a:t>
            </a:r>
            <a:r>
              <a:rPr lang="fr-FR" altLang="fr-FR" sz="2800" dirty="0">
                <a:solidFill>
                  <a:schemeClr val="bg1"/>
                </a:solidFill>
                <a:latin typeface="Source Sans Pro Light" pitchFamily="34" charset="0"/>
              </a:rPr>
              <a:t> FEVRIER 23</a:t>
            </a:r>
          </a:p>
          <a:p>
            <a:pPr eaLnBrk="1" hangingPunct="1"/>
            <a:r>
              <a:rPr lang="fr-FR" altLang="fr-FR" sz="2000" dirty="0">
                <a:solidFill>
                  <a:schemeClr val="bg1"/>
                </a:solidFill>
                <a:latin typeface="Source Sans Pro Light" pitchFamily="34" charset="0"/>
              </a:rPr>
              <a:t>Projet de budget 2022-2023</a:t>
            </a:r>
          </a:p>
        </p:txBody>
      </p:sp>
      <p:cxnSp>
        <p:nvCxnSpPr>
          <p:cNvPr id="11" name="Connecteur droit 10"/>
          <p:cNvCxnSpPr/>
          <p:nvPr userDrawn="1"/>
        </p:nvCxnSpPr>
        <p:spPr bwMode="auto">
          <a:xfrm rot="16200000" flipH="1">
            <a:off x="1234439" y="551454"/>
            <a:ext cx="817206" cy="1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2" name="Image 11" descr="AD08_LOGO_OCCE_BLANC_Bdef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85720" y="-21933"/>
            <a:ext cx="1258971" cy="1078518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85DB26BE-DC86-B6DB-A502-A4981A3214E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63" y="0"/>
            <a:ext cx="1295400" cy="110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93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0" r:id="rId2"/>
    <p:sldLayoutId id="2147483679" r:id="rId3"/>
    <p:sldLayoutId id="2147483681" r:id="rId4"/>
  </p:sldLayoutIdLst>
  <p:hf sldNum="0" hdr="0" ftr="0" dt="0"/>
  <p:txStyles>
    <p:titleStyle>
      <a:lvl1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Source Sans Pro Black" pitchFamily="34" charset="0"/>
          <a:ea typeface="MS Gothic" charset="-128"/>
          <a:cs typeface="MS Gothic"/>
        </a:defRPr>
      </a:lvl2pPr>
      <a:lvl3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Source Sans Pro Black" pitchFamily="34" charset="0"/>
          <a:ea typeface="MS Gothic" charset="-128"/>
          <a:cs typeface="MS Gothic"/>
        </a:defRPr>
      </a:lvl3pPr>
      <a:lvl4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Source Sans Pro Black" pitchFamily="34" charset="0"/>
          <a:ea typeface="MS Gothic" charset="-128"/>
          <a:cs typeface="MS Gothic"/>
        </a:defRPr>
      </a:lvl4pPr>
      <a:lvl5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Source Sans Pro Black" pitchFamily="34" charset="0"/>
          <a:ea typeface="MS Gothic" charset="-128"/>
          <a:cs typeface="MS Gothic"/>
        </a:defRPr>
      </a:lvl5pPr>
      <a:lvl6pPr marL="457200" algn="ctr" defTabSz="449263" rtl="0" eaLnBrk="1" fontAlgn="base" hangingPunct="1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6pPr>
      <a:lvl7pPr marL="914400" algn="ctr" defTabSz="449263" rtl="0" eaLnBrk="1" fontAlgn="base" hangingPunct="1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7pPr>
      <a:lvl8pPr marL="1371600" algn="ctr" defTabSz="449263" rtl="0" eaLnBrk="1" fontAlgn="base" hangingPunct="1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8pPr>
      <a:lvl9pPr marL="1828800" algn="ctr" defTabSz="449263" rtl="0" eaLnBrk="1" fontAlgn="base" hangingPunct="1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algn="l" defTabSz="449263" rtl="0" eaLnBrk="0" fontAlgn="base" hangingPunct="0">
        <a:lnSpc>
          <a:spcPct val="87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+mn-lt"/>
          <a:ea typeface="+mn-ea"/>
          <a:cs typeface="MS Gothic"/>
        </a:defRPr>
      </a:lvl1pPr>
      <a:lvl2pPr marL="739775" indent="-282575" algn="l" defTabSz="449263" rtl="0" eaLnBrk="0" fontAlgn="base" hangingPunct="0">
        <a:lnSpc>
          <a:spcPct val="87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0" fontAlgn="base" hangingPunct="0">
        <a:lnSpc>
          <a:spcPct val="87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0" fontAlgn="base" hangingPunct="0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0" fontAlgn="base" hangingPunct="0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-26988"/>
            <a:ext cx="9144000" cy="10795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/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fr-FR" altLang="fr-FR">
              <a:solidFill>
                <a:schemeClr val="bg1"/>
              </a:solidFill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/>
            <a:endParaRPr lang="fr-FR" altLang="fr-FR">
              <a:latin typeface="Source Sans Pro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/>
            <a:endParaRPr lang="fr-FR" altLang="fr-FR">
              <a:latin typeface="Source Sans Pro" pitchFamily="34" charset="0"/>
            </a:endParaRPr>
          </a:p>
        </p:txBody>
      </p:sp>
      <p:sp>
        <p:nvSpPr>
          <p:cNvPr id="10" name="ZoneTexte 2"/>
          <p:cNvSpPr txBox="1">
            <a:spLocks noChangeArrowheads="1"/>
          </p:cNvSpPr>
          <p:nvPr userDrawn="1"/>
        </p:nvSpPr>
        <p:spPr bwMode="auto">
          <a:xfrm>
            <a:off x="1735830" y="0"/>
            <a:ext cx="740817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/>
            <a:r>
              <a:rPr lang="fr-FR" altLang="fr-FR" sz="2800" dirty="0">
                <a:solidFill>
                  <a:schemeClr val="bg1"/>
                </a:solidFill>
                <a:latin typeface="Source Sans Pro Light" pitchFamily="34" charset="0"/>
              </a:rPr>
              <a:t>ASSEMBLEE GENERALE 1</a:t>
            </a:r>
            <a:r>
              <a:rPr lang="fr-FR" altLang="fr-FR" sz="2800" baseline="30000" dirty="0">
                <a:solidFill>
                  <a:schemeClr val="bg1"/>
                </a:solidFill>
                <a:latin typeface="Source Sans Pro Light" pitchFamily="34" charset="0"/>
              </a:rPr>
              <a:t>ER</a:t>
            </a:r>
            <a:r>
              <a:rPr lang="fr-FR" altLang="fr-FR" sz="2800" dirty="0">
                <a:solidFill>
                  <a:schemeClr val="bg1"/>
                </a:solidFill>
                <a:latin typeface="Source Sans Pro Light" pitchFamily="34" charset="0"/>
              </a:rPr>
              <a:t> FEVRIER 23</a:t>
            </a:r>
          </a:p>
          <a:p>
            <a:pPr eaLnBrk="1" hangingPunct="1"/>
            <a:r>
              <a:rPr lang="fr-FR" altLang="fr-FR" sz="2000" dirty="0">
                <a:solidFill>
                  <a:schemeClr val="bg1"/>
                </a:solidFill>
                <a:latin typeface="Source Sans Pro Light" pitchFamily="34" charset="0"/>
              </a:rPr>
              <a:t>Analyses des comptes-rendus financiers des coopératives</a:t>
            </a:r>
          </a:p>
        </p:txBody>
      </p:sp>
      <p:cxnSp>
        <p:nvCxnSpPr>
          <p:cNvPr id="11" name="Connecteur droit 10"/>
          <p:cNvCxnSpPr/>
          <p:nvPr userDrawn="1"/>
        </p:nvCxnSpPr>
        <p:spPr bwMode="auto">
          <a:xfrm rot="16200000" flipH="1">
            <a:off x="1234439" y="551454"/>
            <a:ext cx="817206" cy="1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2" name="Image 11" descr="AD08_LOGO_OCCE_BLANC_Bdef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85720" y="-21933"/>
            <a:ext cx="1258971" cy="1078518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5E267EFD-2B3E-34B6-BEC1-A70C58365F8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10" y="0"/>
            <a:ext cx="1295400" cy="110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93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5" r:id="rId2"/>
    <p:sldLayoutId id="2147483684" r:id="rId3"/>
    <p:sldLayoutId id="2147483686" r:id="rId4"/>
  </p:sldLayoutIdLst>
  <p:hf sldNum="0" hdr="0" ftr="0" dt="0"/>
  <p:txStyles>
    <p:titleStyle>
      <a:lvl1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Source Sans Pro Black" pitchFamily="34" charset="0"/>
          <a:ea typeface="MS Gothic" charset="-128"/>
          <a:cs typeface="MS Gothic"/>
        </a:defRPr>
      </a:lvl2pPr>
      <a:lvl3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Source Sans Pro Black" pitchFamily="34" charset="0"/>
          <a:ea typeface="MS Gothic" charset="-128"/>
          <a:cs typeface="MS Gothic"/>
        </a:defRPr>
      </a:lvl3pPr>
      <a:lvl4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Source Sans Pro Black" pitchFamily="34" charset="0"/>
          <a:ea typeface="MS Gothic" charset="-128"/>
          <a:cs typeface="MS Gothic"/>
        </a:defRPr>
      </a:lvl4pPr>
      <a:lvl5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Source Sans Pro Black" pitchFamily="34" charset="0"/>
          <a:ea typeface="MS Gothic" charset="-128"/>
          <a:cs typeface="MS Gothic"/>
        </a:defRPr>
      </a:lvl5pPr>
      <a:lvl6pPr marL="457200" algn="ctr" defTabSz="449263" rtl="0" eaLnBrk="1" fontAlgn="base" hangingPunct="1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6pPr>
      <a:lvl7pPr marL="914400" algn="ctr" defTabSz="449263" rtl="0" eaLnBrk="1" fontAlgn="base" hangingPunct="1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7pPr>
      <a:lvl8pPr marL="1371600" algn="ctr" defTabSz="449263" rtl="0" eaLnBrk="1" fontAlgn="base" hangingPunct="1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8pPr>
      <a:lvl9pPr marL="1828800" algn="ctr" defTabSz="449263" rtl="0" eaLnBrk="1" fontAlgn="base" hangingPunct="1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algn="l" defTabSz="449263" rtl="0" eaLnBrk="0" fontAlgn="base" hangingPunct="0">
        <a:lnSpc>
          <a:spcPct val="87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+mn-lt"/>
          <a:ea typeface="+mn-ea"/>
          <a:cs typeface="MS Gothic"/>
        </a:defRPr>
      </a:lvl1pPr>
      <a:lvl2pPr marL="739775" indent="-282575" algn="l" defTabSz="449263" rtl="0" eaLnBrk="0" fontAlgn="base" hangingPunct="0">
        <a:lnSpc>
          <a:spcPct val="87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0" fontAlgn="base" hangingPunct="0">
        <a:lnSpc>
          <a:spcPct val="87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0" fontAlgn="base" hangingPunct="0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0" fontAlgn="base" hangingPunct="0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-26988"/>
            <a:ext cx="9144000" cy="10795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/>
          <a:lstStyle>
            <a:lvl1pPr defTabSz="449263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8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fr-FR" altLang="fr-FR">
              <a:solidFill>
                <a:schemeClr val="bg1"/>
              </a:solidFill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/>
            <a:endParaRPr lang="fr-FR" altLang="fr-FR">
              <a:latin typeface="Source Sans Pro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/>
            <a:endParaRPr lang="fr-FR" altLang="fr-FR">
              <a:latin typeface="Source Sans Pro" pitchFamily="34" charset="0"/>
            </a:endParaRPr>
          </a:p>
        </p:txBody>
      </p:sp>
      <p:sp>
        <p:nvSpPr>
          <p:cNvPr id="7" name="ZoneTexte 2"/>
          <p:cNvSpPr txBox="1">
            <a:spLocks noChangeArrowheads="1"/>
          </p:cNvSpPr>
          <p:nvPr userDrawn="1"/>
        </p:nvSpPr>
        <p:spPr bwMode="auto">
          <a:xfrm>
            <a:off x="1714480" y="97673"/>
            <a:ext cx="68993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/>
            <a:r>
              <a:rPr lang="fr-FR" altLang="fr-FR" sz="2800" dirty="0">
                <a:solidFill>
                  <a:schemeClr val="bg1"/>
                </a:solidFill>
                <a:latin typeface="Source Sans Pro Light" pitchFamily="34" charset="0"/>
              </a:rPr>
              <a:t>Titre</a:t>
            </a:r>
          </a:p>
          <a:p>
            <a:pPr eaLnBrk="1" hangingPunct="1"/>
            <a:r>
              <a:rPr lang="fr-FR" altLang="fr-FR" sz="2000" dirty="0">
                <a:solidFill>
                  <a:schemeClr val="bg1"/>
                </a:solidFill>
                <a:latin typeface="Source Sans Pro Light" pitchFamily="34" charset="0"/>
              </a:rPr>
              <a:t>Sous-titre</a:t>
            </a:r>
          </a:p>
        </p:txBody>
      </p:sp>
      <p:cxnSp>
        <p:nvCxnSpPr>
          <p:cNvPr id="9" name="Connecteur droit 8"/>
          <p:cNvCxnSpPr/>
          <p:nvPr userDrawn="1"/>
        </p:nvCxnSpPr>
        <p:spPr bwMode="auto">
          <a:xfrm rot="16200000" flipH="1">
            <a:off x="1234439" y="551454"/>
            <a:ext cx="817206" cy="1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Image 7" descr="AD08_LOGO_OCCE_BLANC_Bdef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85720" y="-21933"/>
            <a:ext cx="1258971" cy="10785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hf sldNum="0" hdr="0" ftr="0" dt="0"/>
  <p:txStyles>
    <p:titleStyle>
      <a:lvl1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Source Sans Pro Black" pitchFamily="34" charset="0"/>
          <a:ea typeface="MS Gothic" charset="-128"/>
          <a:cs typeface="MS Gothic"/>
        </a:defRPr>
      </a:lvl2pPr>
      <a:lvl3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Source Sans Pro Black" pitchFamily="34" charset="0"/>
          <a:ea typeface="MS Gothic" charset="-128"/>
          <a:cs typeface="MS Gothic"/>
        </a:defRPr>
      </a:lvl3pPr>
      <a:lvl4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Source Sans Pro Black" pitchFamily="34" charset="0"/>
          <a:ea typeface="MS Gothic" charset="-128"/>
          <a:cs typeface="MS Gothic"/>
        </a:defRPr>
      </a:lvl4pPr>
      <a:lvl5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Source Sans Pro Black" pitchFamily="34" charset="0"/>
          <a:ea typeface="MS Gothic" charset="-128"/>
          <a:cs typeface="MS Gothic"/>
        </a:defRPr>
      </a:lvl5pPr>
      <a:lvl6pPr marL="457200" algn="ctr" defTabSz="449263" rtl="0" eaLnBrk="1" fontAlgn="base" hangingPunct="1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6pPr>
      <a:lvl7pPr marL="914400" algn="ctr" defTabSz="449263" rtl="0" eaLnBrk="1" fontAlgn="base" hangingPunct="1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7pPr>
      <a:lvl8pPr marL="1371600" algn="ctr" defTabSz="449263" rtl="0" eaLnBrk="1" fontAlgn="base" hangingPunct="1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8pPr>
      <a:lvl9pPr marL="1828800" algn="ctr" defTabSz="449263" rtl="0" eaLnBrk="1" fontAlgn="base" hangingPunct="1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algn="l" defTabSz="449263" rtl="0" eaLnBrk="0" fontAlgn="base" hangingPunct="0">
        <a:lnSpc>
          <a:spcPct val="87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+mn-lt"/>
          <a:ea typeface="+mn-ea"/>
          <a:cs typeface="MS Gothic"/>
        </a:defRPr>
      </a:lvl1pPr>
      <a:lvl2pPr marL="739775" indent="-282575" algn="l" defTabSz="449263" rtl="0" eaLnBrk="0" fontAlgn="base" hangingPunct="0">
        <a:lnSpc>
          <a:spcPct val="87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0" fontAlgn="base" hangingPunct="0">
        <a:lnSpc>
          <a:spcPct val="87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0" fontAlgn="base" hangingPunct="0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0" fontAlgn="base" hangingPunct="0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334091"/>
            <a:ext cx="8229600" cy="4903221"/>
          </a:xfrm>
        </p:spPr>
        <p:txBody>
          <a:bodyPr/>
          <a:lstStyle/>
          <a:p>
            <a:pPr algn="l"/>
            <a:r>
              <a:rPr lang="fr-FR" sz="2000" dirty="0">
                <a:solidFill>
                  <a:schemeClr val="tx1"/>
                </a:solidFill>
              </a:rPr>
              <a:t>Exercice clos le </a:t>
            </a:r>
            <a:r>
              <a:rPr lang="fr-FR" sz="2000">
                <a:solidFill>
                  <a:schemeClr val="tx1"/>
                </a:solidFill>
              </a:rPr>
              <a:t>31 août </a:t>
            </a:r>
            <a:r>
              <a:rPr lang="fr-FR" sz="2000" dirty="0">
                <a:solidFill>
                  <a:schemeClr val="tx1"/>
                </a:solidFill>
              </a:rPr>
              <a:t>2023</a:t>
            </a:r>
            <a:br>
              <a:rPr lang="fr-FR" sz="2000" dirty="0">
                <a:solidFill>
                  <a:schemeClr val="tx1"/>
                </a:solidFill>
              </a:rPr>
            </a:br>
            <a:r>
              <a:rPr lang="fr-FR" sz="2000" dirty="0">
                <a:solidFill>
                  <a:schemeClr val="tx1"/>
                </a:solidFill>
              </a:rPr>
              <a:t>Le rapport du commissaire aux comptes, le cabinet Audit France, à disposition sur le site de l’AD33, vous donnera toutes les informations quant à la régularité des comptes qui vous sont présentés.</a:t>
            </a:r>
            <a:br>
              <a:rPr lang="fr-FR" sz="2000" dirty="0">
                <a:solidFill>
                  <a:schemeClr val="tx1"/>
                </a:solidFill>
              </a:rPr>
            </a:br>
            <a:br>
              <a:rPr lang="fr-FR" sz="2000" dirty="0">
                <a:solidFill>
                  <a:schemeClr val="tx1"/>
                </a:solidFill>
              </a:rPr>
            </a:br>
            <a:r>
              <a:rPr lang="fr-FR" sz="2400" dirty="0">
                <a:solidFill>
                  <a:schemeClr val="tx1"/>
                </a:solidFill>
                <a:latin typeface="Aptos" panose="020B0004020202020204" pitchFamily="34" charset="0"/>
              </a:rPr>
              <a:t>PRESENTATION DES COMPTES ANNUELS</a:t>
            </a:r>
            <a:br>
              <a:rPr lang="fr-FR" sz="2400" dirty="0">
                <a:solidFill>
                  <a:schemeClr val="tx1"/>
                </a:solidFill>
                <a:latin typeface="Aptos" panose="020B0004020202020204" pitchFamily="34" charset="0"/>
              </a:rPr>
            </a:br>
            <a:br>
              <a:rPr lang="fr-FR" sz="2400" dirty="0">
                <a:solidFill>
                  <a:schemeClr val="tx1"/>
                </a:solidFill>
                <a:latin typeface="Aptos" panose="020B0004020202020204" pitchFamily="34" charset="0"/>
              </a:rPr>
            </a:br>
            <a:br>
              <a:rPr lang="fr-FR" sz="1600" dirty="0"/>
            </a:br>
            <a:r>
              <a:rPr lang="fr-FR" sz="2000" dirty="0">
                <a:solidFill>
                  <a:schemeClr val="tx1"/>
                </a:solidFill>
                <a:latin typeface="Aptos" panose="020B0004020202020204" pitchFamily="34" charset="0"/>
              </a:rPr>
              <a:t>Les comptes sont arrêtés avec un excédent de 19 688,88 €. Ce résultat s’analyse principalement par une hausse des plus-values.</a:t>
            </a:r>
            <a:br>
              <a:rPr lang="fr-FR" sz="2000" dirty="0">
                <a:solidFill>
                  <a:schemeClr val="tx1"/>
                </a:solidFill>
                <a:latin typeface="Aptos" panose="020B0004020202020204" pitchFamily="34" charset="0"/>
              </a:rPr>
            </a:br>
            <a:br>
              <a:rPr lang="fr-FR" sz="2000" dirty="0">
                <a:solidFill>
                  <a:schemeClr val="tx1"/>
                </a:solidFill>
                <a:latin typeface="Aptos" panose="020B0004020202020204" pitchFamily="34" charset="0"/>
              </a:rPr>
            </a:br>
            <a:r>
              <a:rPr lang="fr-FR" sz="2000" dirty="0">
                <a:solidFill>
                  <a:schemeClr val="tx1"/>
                </a:solidFill>
                <a:latin typeface="Aptos" panose="020B0004020202020204" pitchFamily="34" charset="0"/>
              </a:rPr>
              <a:t>Pour vous aider à visualiser les recettes et les dépenses liées au siège, nous avons réalisé des graphiques divisés en sous-groupes.</a:t>
            </a:r>
            <a:br>
              <a:rPr lang="fr-FR" sz="2000" dirty="0">
                <a:solidFill>
                  <a:schemeClr val="tx1"/>
                </a:solidFill>
                <a:latin typeface="Aptos" panose="020B0004020202020204" pitchFamily="34" charset="0"/>
              </a:rPr>
            </a:br>
            <a:br>
              <a:rPr lang="fr-FR" sz="2000" dirty="0">
                <a:solidFill>
                  <a:schemeClr val="tx1"/>
                </a:solidFill>
                <a:latin typeface="Aptos" panose="020B0004020202020204" pitchFamily="34" charset="0"/>
              </a:rPr>
            </a:br>
            <a:r>
              <a:rPr lang="fr-FR" sz="2000" dirty="0">
                <a:solidFill>
                  <a:schemeClr val="tx1"/>
                </a:solidFill>
                <a:latin typeface="Aptos" panose="020B0004020202020204" pitchFamily="34" charset="0"/>
              </a:rPr>
              <a:t>Le groupe « fonctionnement » en recette comprend la plus-value et les subventions (DRAC, DDAC, Mairies) intégralement reversées aux coopératives.</a:t>
            </a:r>
          </a:p>
        </p:txBody>
      </p:sp>
      <p:pic>
        <p:nvPicPr>
          <p:cNvPr id="4" name="Image 3" descr="Une image contenant Police, texte, Graphique, logo&#10;&#10;Description générée automatiquement">
            <a:extLst>
              <a:ext uri="{FF2B5EF4-FFF2-40B4-BE49-F238E27FC236}">
                <a16:creationId xmlns:a16="http://schemas.microsoft.com/office/drawing/2014/main" id="{A348831E-DC83-4A73-3257-844D195E0D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05" y="0"/>
            <a:ext cx="1555169" cy="1334091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3326E749-7263-354F-E18D-B8BA1BCB1CDB}"/>
              </a:ext>
            </a:extLst>
          </p:cNvPr>
          <p:cNvSpPr txBox="1"/>
          <p:nvPr/>
        </p:nvSpPr>
        <p:spPr>
          <a:xfrm>
            <a:off x="1763688" y="0"/>
            <a:ext cx="7005464" cy="1015663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ASSEMBLEE GENERALE DU 7 FEVRIER 2024</a:t>
            </a:r>
          </a:p>
          <a:p>
            <a:endParaRPr lang="fr-FR" dirty="0"/>
          </a:p>
          <a:p>
            <a:r>
              <a:rPr lang="fr-FR" dirty="0">
                <a:solidFill>
                  <a:schemeClr val="bg1"/>
                </a:solidFill>
              </a:rPr>
              <a:t>RAPPORT FINANCIER DU SIEGE</a:t>
            </a:r>
          </a:p>
        </p:txBody>
      </p:sp>
    </p:spTree>
    <p:extLst>
      <p:ext uri="{BB962C8B-B14F-4D97-AF65-F5344CB8AC3E}">
        <p14:creationId xmlns:p14="http://schemas.microsoft.com/office/powerpoint/2010/main" val="2427734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59A555E-F8E7-B43E-B31B-28BAAF6FFDA4}"/>
              </a:ext>
            </a:extLst>
          </p:cNvPr>
          <p:cNvSpPr txBox="1"/>
          <p:nvPr/>
        </p:nvSpPr>
        <p:spPr>
          <a:xfrm>
            <a:off x="1669976" y="11899"/>
            <a:ext cx="7452320" cy="98488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ASSEMBLEE GENERALE DU 7 FEVRIER 2024</a:t>
            </a:r>
          </a:p>
          <a:p>
            <a:endParaRPr lang="fr-FR" dirty="0"/>
          </a:p>
          <a:p>
            <a:r>
              <a:rPr lang="fr-FR" sz="1600" dirty="0">
                <a:solidFill>
                  <a:schemeClr val="bg1"/>
                </a:solidFill>
              </a:rPr>
              <a:t>ANALYSE DES COMPTES-RENDUS FINANCIERS DES COOPERATIVES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D44091C9-AAEB-10BA-8F1D-3092F64315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1334039"/>
              </p:ext>
            </p:extLst>
          </p:nvPr>
        </p:nvGraphicFramePr>
        <p:xfrm>
          <a:off x="0" y="1137997"/>
          <a:ext cx="91440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6792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10BBFBA8-84B8-4521-628C-EEC658233471}"/>
              </a:ext>
            </a:extLst>
          </p:cNvPr>
          <p:cNvSpPr txBox="1"/>
          <p:nvPr/>
        </p:nvSpPr>
        <p:spPr>
          <a:xfrm>
            <a:off x="1691680" y="0"/>
            <a:ext cx="7452320" cy="98488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ASSEMBLEE GENERALE DU 7 FEVRIER 2024</a:t>
            </a:r>
          </a:p>
          <a:p>
            <a:endParaRPr lang="fr-FR" dirty="0"/>
          </a:p>
          <a:p>
            <a:r>
              <a:rPr lang="fr-FR" sz="1600" dirty="0">
                <a:solidFill>
                  <a:schemeClr val="bg1"/>
                </a:solidFill>
              </a:rPr>
              <a:t>ANALYSE DES COMPTES-RENDUS FINANCIERS DES COOPERATIVES</a:t>
            </a:r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B6E2A718-7EEA-470B-B414-A0B8EA0429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6893561"/>
              </p:ext>
            </p:extLst>
          </p:nvPr>
        </p:nvGraphicFramePr>
        <p:xfrm>
          <a:off x="76200" y="984885"/>
          <a:ext cx="9067800" cy="5785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9306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A1011E4-BB4A-4528-737C-1BEBFBBA6ED3}"/>
              </a:ext>
            </a:extLst>
          </p:cNvPr>
          <p:cNvSpPr txBox="1"/>
          <p:nvPr/>
        </p:nvSpPr>
        <p:spPr>
          <a:xfrm>
            <a:off x="1691680" y="0"/>
            <a:ext cx="7452320" cy="101566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ASSEMBLEE GENERALE DU 7 FEVRIER 2024</a:t>
            </a:r>
          </a:p>
          <a:p>
            <a:endParaRPr lang="fr-FR" dirty="0"/>
          </a:p>
          <a:p>
            <a:r>
              <a:rPr lang="fr-FR" dirty="0">
                <a:solidFill>
                  <a:schemeClr val="bg1"/>
                </a:solidFill>
              </a:rPr>
              <a:t>RAPPORT FINANCIER 2023-2024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59030D7-7F5F-9309-E8EA-A946D2F9E0AF}"/>
              </a:ext>
            </a:extLst>
          </p:cNvPr>
          <p:cNvSpPr txBox="1"/>
          <p:nvPr/>
        </p:nvSpPr>
        <p:spPr>
          <a:xfrm>
            <a:off x="683568" y="1700808"/>
            <a:ext cx="79928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Nous vous proposons d’affecter le résultat de l’exercice clos comme suit :</a:t>
            </a:r>
          </a:p>
          <a:p>
            <a:endParaRPr lang="fr-FR" sz="2400" dirty="0"/>
          </a:p>
          <a:p>
            <a:r>
              <a:rPr lang="fr-FR" sz="2400" dirty="0"/>
              <a:t>- le résultat du siège départemental, soit 19 688,88 € au fond associatif</a:t>
            </a:r>
          </a:p>
          <a:p>
            <a:r>
              <a:rPr lang="fr-FR" sz="2400" dirty="0"/>
              <a:t>- le résultat des coopératives agrégées, soit 54 265,77 € dans leur report à nouveau.</a:t>
            </a:r>
          </a:p>
          <a:p>
            <a:endParaRPr lang="fr-FR" sz="2400" dirty="0"/>
          </a:p>
          <a:p>
            <a:r>
              <a:rPr lang="fr-FR" sz="2400" dirty="0"/>
              <a:t>Nous espérons que ce qui précède recevra votre agrément, que vous voudrez bien voter les résolutions qui vous sont soumises et donner quitus au trésorier.</a:t>
            </a:r>
          </a:p>
        </p:txBody>
      </p:sp>
    </p:spTree>
    <p:extLst>
      <p:ext uri="{BB962C8B-B14F-4D97-AF65-F5344CB8AC3E}">
        <p14:creationId xmlns:p14="http://schemas.microsoft.com/office/powerpoint/2010/main" val="3275082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11DF01F-1F99-9A88-10FD-B6A2B3DB8E70}"/>
              </a:ext>
            </a:extLst>
          </p:cNvPr>
          <p:cNvSpPr txBox="1"/>
          <p:nvPr/>
        </p:nvSpPr>
        <p:spPr>
          <a:xfrm>
            <a:off x="1763688" y="0"/>
            <a:ext cx="7005464" cy="1015663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ASSEMBLEE GENERALE DU 7 FEVRIER 2024</a:t>
            </a:r>
          </a:p>
          <a:p>
            <a:endParaRPr lang="fr-FR" dirty="0"/>
          </a:p>
          <a:p>
            <a:r>
              <a:rPr lang="fr-FR" dirty="0">
                <a:solidFill>
                  <a:schemeClr val="bg1"/>
                </a:solidFill>
              </a:rPr>
              <a:t>RAPPORT FINANCIER DU SIEGE</a:t>
            </a:r>
          </a:p>
        </p:txBody>
      </p:sp>
      <p:pic>
        <p:nvPicPr>
          <p:cNvPr id="4" name="Image 3" descr="Une image contenant Police, texte, Graphique, logo&#10;&#10;Description générée automatiquement">
            <a:extLst>
              <a:ext uri="{FF2B5EF4-FFF2-40B4-BE49-F238E27FC236}">
                <a16:creationId xmlns:a16="http://schemas.microsoft.com/office/drawing/2014/main" id="{4949B7FA-4794-D85C-4D37-0B1FD4A021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05" y="0"/>
            <a:ext cx="1555169" cy="1334091"/>
          </a:xfrm>
          <a:prstGeom prst="rect">
            <a:avLst/>
          </a:prstGeom>
        </p:spPr>
      </p:pic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7503A408-D5D0-40A0-A9AB-36FDD4B02C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090547"/>
              </p:ext>
            </p:extLst>
          </p:nvPr>
        </p:nvGraphicFramePr>
        <p:xfrm>
          <a:off x="-7505" y="1196752"/>
          <a:ext cx="9134474" cy="5781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16885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D4E7F0-CA9A-7CF2-E9B1-515F7543F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3984EC26-6060-47F3-A89D-B254093837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3635243"/>
              </p:ext>
            </p:extLst>
          </p:nvPr>
        </p:nvGraphicFramePr>
        <p:xfrm>
          <a:off x="0" y="1412776"/>
          <a:ext cx="9144000" cy="5286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C888D1C2-E909-055F-09BE-4ADF50B2402B}"/>
              </a:ext>
            </a:extLst>
          </p:cNvPr>
          <p:cNvSpPr txBox="1"/>
          <p:nvPr/>
        </p:nvSpPr>
        <p:spPr>
          <a:xfrm>
            <a:off x="1763688" y="0"/>
            <a:ext cx="7005464" cy="1015663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ASSEMBLEE GENERALE DU 7 FEVRIER 2024</a:t>
            </a:r>
          </a:p>
          <a:p>
            <a:endParaRPr lang="fr-FR" dirty="0"/>
          </a:p>
          <a:p>
            <a:r>
              <a:rPr lang="fr-FR" dirty="0">
                <a:solidFill>
                  <a:schemeClr val="bg1"/>
                </a:solidFill>
              </a:rPr>
              <a:t>RAPPORT FINANCIER DU SIEGE</a:t>
            </a:r>
          </a:p>
        </p:txBody>
      </p:sp>
      <p:pic>
        <p:nvPicPr>
          <p:cNvPr id="5" name="Image 4" descr="Une image contenant Police, texte, Graphique, logo&#10;&#10;Description générée automatiquement">
            <a:extLst>
              <a:ext uri="{FF2B5EF4-FFF2-40B4-BE49-F238E27FC236}">
                <a16:creationId xmlns:a16="http://schemas.microsoft.com/office/drawing/2014/main" id="{37762AB9-79A6-BE20-D791-F0BB497B45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05" y="0"/>
            <a:ext cx="1555169" cy="1334091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E86F7A4-FF31-9CA7-2CD5-95F3A04CDC91}"/>
              </a:ext>
            </a:extLst>
          </p:cNvPr>
          <p:cNvSpPr txBox="1"/>
          <p:nvPr/>
        </p:nvSpPr>
        <p:spPr>
          <a:xfrm>
            <a:off x="3059832" y="1043444"/>
            <a:ext cx="3744416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1" cap="all" dirty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</a:rPr>
              <a:t>RECETTES</a:t>
            </a:r>
            <a:r>
              <a:rPr lang="fr-FR" dirty="0"/>
              <a:t> </a:t>
            </a:r>
            <a:r>
              <a:rPr lang="fr-FR" sz="1600" b="1" cap="all" dirty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</a:rPr>
              <a:t>DU SIEGE AU 31 AOUT 2023</a:t>
            </a:r>
          </a:p>
        </p:txBody>
      </p:sp>
      <p:pic>
        <p:nvPicPr>
          <p:cNvPr id="7" name="Image 6" descr="Une image contenant Police, texte, Graphique, logo&#10;&#10;Description générée automatiquement">
            <a:extLst>
              <a:ext uri="{FF2B5EF4-FFF2-40B4-BE49-F238E27FC236}">
                <a16:creationId xmlns:a16="http://schemas.microsoft.com/office/drawing/2014/main" id="{B6534834-B7B8-6B80-7963-9801A17C07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95" y="152400"/>
            <a:ext cx="1555169" cy="1334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260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Une image contenant Police, texte, Graphique, logo&#10;&#10;Description générée automatiquement">
            <a:extLst>
              <a:ext uri="{FF2B5EF4-FFF2-40B4-BE49-F238E27FC236}">
                <a16:creationId xmlns:a16="http://schemas.microsoft.com/office/drawing/2014/main" id="{D28843F2-739C-98F4-D878-3121D241EC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05" y="0"/>
            <a:ext cx="1555169" cy="1334091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B260FEB2-4247-5590-24E4-BC2E22D05D6B}"/>
              </a:ext>
            </a:extLst>
          </p:cNvPr>
          <p:cNvSpPr txBox="1"/>
          <p:nvPr/>
        </p:nvSpPr>
        <p:spPr>
          <a:xfrm>
            <a:off x="1691680" y="0"/>
            <a:ext cx="7452320" cy="101566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ASSEMBLEE GENERALE DU 7 FEVRIER 2024</a:t>
            </a:r>
          </a:p>
          <a:p>
            <a:endParaRPr lang="fr-FR" dirty="0"/>
          </a:p>
          <a:p>
            <a:r>
              <a:rPr lang="fr-FR" dirty="0">
                <a:solidFill>
                  <a:schemeClr val="bg1"/>
                </a:solidFill>
              </a:rPr>
              <a:t>PROJET DE BUDGET DU SIEGE 2023-2024</a:t>
            </a:r>
          </a:p>
        </p:txBody>
      </p:sp>
      <p:graphicFrame>
        <p:nvGraphicFramePr>
          <p:cNvPr id="4" name="Objet 3">
            <a:extLst>
              <a:ext uri="{FF2B5EF4-FFF2-40B4-BE49-F238E27FC236}">
                <a16:creationId xmlns:a16="http://schemas.microsoft.com/office/drawing/2014/main" id="{BD8D62F5-124B-4E6A-8524-1E6AF901F0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71403"/>
              </p:ext>
            </p:extLst>
          </p:nvPr>
        </p:nvGraphicFramePr>
        <p:xfrm>
          <a:off x="1667752" y="2203123"/>
          <a:ext cx="6312552" cy="43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3" imgW="11334726" imgH="8020022" progId="Acrobat.Document.DC">
                  <p:embed/>
                </p:oleObj>
              </mc:Choice>
              <mc:Fallback>
                <p:oleObj name="Acrobat Document" r:id="rId3" imgW="11334726" imgH="8020022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7752" y="2203123"/>
                        <a:ext cx="6312552" cy="4308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73621214-A519-04B4-0FE0-BAB68E30EEBA}"/>
              </a:ext>
            </a:extLst>
          </p:cNvPr>
          <p:cNvSpPr txBox="1"/>
          <p:nvPr/>
        </p:nvSpPr>
        <p:spPr>
          <a:xfrm>
            <a:off x="971600" y="155679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projet de budget 2023-2024 fait apparaitre un total des charges de  456 941 € et un résultat équilibré. Il est disponible sur le site de l’AD 33</a:t>
            </a:r>
          </a:p>
        </p:txBody>
      </p:sp>
    </p:spTree>
    <p:extLst>
      <p:ext uri="{BB962C8B-B14F-4D97-AF65-F5344CB8AC3E}">
        <p14:creationId xmlns:p14="http://schemas.microsoft.com/office/powerpoint/2010/main" val="4182179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5D1C4BB-04C0-A2AD-8E48-80053045739B}"/>
              </a:ext>
            </a:extLst>
          </p:cNvPr>
          <p:cNvSpPr txBox="1"/>
          <p:nvPr/>
        </p:nvSpPr>
        <p:spPr>
          <a:xfrm>
            <a:off x="1691680" y="0"/>
            <a:ext cx="7452320" cy="101566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ASSEMBLEE GENERALE DU 7 FEVRIER 2024</a:t>
            </a:r>
          </a:p>
          <a:p>
            <a:endParaRPr lang="fr-FR" dirty="0"/>
          </a:p>
          <a:p>
            <a:r>
              <a:rPr lang="fr-FR" dirty="0">
                <a:solidFill>
                  <a:schemeClr val="bg1"/>
                </a:solidFill>
              </a:rPr>
              <a:t>PROJET DE BUDGET DU SIEGE 2023-2024</a:t>
            </a:r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0B29A701-7041-4782-9918-3F7C17A677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0013196"/>
              </p:ext>
            </p:extLst>
          </p:nvPr>
        </p:nvGraphicFramePr>
        <p:xfrm>
          <a:off x="107504" y="1140076"/>
          <a:ext cx="9115424" cy="569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3851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1B67918-08D2-8590-8B78-DD1F9D889748}"/>
              </a:ext>
            </a:extLst>
          </p:cNvPr>
          <p:cNvSpPr txBox="1"/>
          <p:nvPr/>
        </p:nvSpPr>
        <p:spPr>
          <a:xfrm>
            <a:off x="1691680" y="0"/>
            <a:ext cx="7452320" cy="101566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ASSEMBLEE GENERALE DU 7 FEVRIER 2024</a:t>
            </a:r>
          </a:p>
          <a:p>
            <a:endParaRPr lang="fr-FR" dirty="0"/>
          </a:p>
          <a:p>
            <a:r>
              <a:rPr lang="fr-FR" dirty="0">
                <a:solidFill>
                  <a:schemeClr val="bg1"/>
                </a:solidFill>
              </a:rPr>
              <a:t>PROJET DE BUDGET DU SIEGE 2023-2024</a:t>
            </a:r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44608AD0-B347-4E49-BCE1-C0EC8A3A37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7838330"/>
              </p:ext>
            </p:extLst>
          </p:nvPr>
        </p:nvGraphicFramePr>
        <p:xfrm>
          <a:off x="0" y="1196752"/>
          <a:ext cx="9153524" cy="552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44608AD0-B347-4E49-BCE1-C0EC8A3A37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6539681"/>
              </p:ext>
            </p:extLst>
          </p:nvPr>
        </p:nvGraphicFramePr>
        <p:xfrm>
          <a:off x="-4762" y="666750"/>
          <a:ext cx="9153524" cy="552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62545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8511D57-55C3-1A99-9B6C-9F7FB563B2EC}"/>
              </a:ext>
            </a:extLst>
          </p:cNvPr>
          <p:cNvSpPr txBox="1"/>
          <p:nvPr/>
        </p:nvSpPr>
        <p:spPr>
          <a:xfrm>
            <a:off x="1691680" y="0"/>
            <a:ext cx="7452320" cy="101566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ASSEMBLEE GENERALE DU 7 FEVRIER 2024</a:t>
            </a:r>
          </a:p>
          <a:p>
            <a:endParaRPr lang="fr-FR" dirty="0"/>
          </a:p>
          <a:p>
            <a:r>
              <a:rPr lang="fr-FR" dirty="0">
                <a:solidFill>
                  <a:schemeClr val="bg1"/>
                </a:solidFill>
              </a:rPr>
              <a:t>PROJET DE BUDGET DU SIEGE 2023-2024</a:t>
            </a:r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817E1BFE-BEDB-4962-83AE-453D776BC4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427261"/>
              </p:ext>
            </p:extLst>
          </p:nvPr>
        </p:nvGraphicFramePr>
        <p:xfrm>
          <a:off x="395536" y="1124744"/>
          <a:ext cx="8586986" cy="5581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1023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413B0D-3CBE-D410-603A-F760449B7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4896544"/>
          </a:xfrm>
        </p:spPr>
        <p:txBody>
          <a:bodyPr/>
          <a:lstStyle/>
          <a:p>
            <a:pPr algn="l"/>
            <a:r>
              <a:rPr lang="fr-FR" sz="2000" dirty="0">
                <a:solidFill>
                  <a:schemeClr val="tx1"/>
                </a:solidFill>
                <a:latin typeface="Amasis MT Pro Medium" panose="02040604050005020304" pitchFamily="18" charset="0"/>
              </a:rPr>
              <a:t>805 coopératives et foyers sur les 812 coopératives et foyers adhérents ont envoyé leur compte-rendu financier à l’arrêt des comptes par le Commissaire aux Comptes le 23 janvier 2024.</a:t>
            </a:r>
            <a:br>
              <a:rPr lang="fr-FR" sz="2000" dirty="0">
                <a:solidFill>
                  <a:schemeClr val="tx1"/>
                </a:solidFill>
                <a:latin typeface="Amasis MT Pro Medium" panose="02040604050005020304" pitchFamily="18" charset="0"/>
              </a:rPr>
            </a:br>
            <a:br>
              <a:rPr lang="fr-FR" sz="2000" dirty="0">
                <a:solidFill>
                  <a:schemeClr val="tx1"/>
                </a:solidFill>
                <a:latin typeface="Amasis MT Pro Medium" panose="02040604050005020304" pitchFamily="18" charset="0"/>
              </a:rPr>
            </a:br>
            <a:r>
              <a:rPr lang="fr-FR" sz="2000" dirty="0">
                <a:solidFill>
                  <a:schemeClr val="tx1"/>
                </a:solidFill>
                <a:latin typeface="Amasis MT Pro Medium" panose="02040604050005020304" pitchFamily="18" charset="0"/>
              </a:rPr>
              <a:t>Les ressources des coopératives agrégées s’élèvent à 6 638 322,73 € dont 283 699,62 € de subventions.</a:t>
            </a:r>
            <a:br>
              <a:rPr lang="fr-FR" sz="2000" dirty="0">
                <a:solidFill>
                  <a:schemeClr val="tx1"/>
                </a:solidFill>
                <a:latin typeface="Amasis MT Pro Medium" panose="02040604050005020304" pitchFamily="18" charset="0"/>
              </a:rPr>
            </a:br>
            <a:br>
              <a:rPr lang="fr-FR" sz="2000" dirty="0">
                <a:solidFill>
                  <a:schemeClr val="tx1"/>
                </a:solidFill>
                <a:latin typeface="Amasis MT Pro Medium" panose="02040604050005020304" pitchFamily="18" charset="0"/>
              </a:rPr>
            </a:br>
            <a:r>
              <a:rPr lang="fr-FR" sz="2000" dirty="0">
                <a:solidFill>
                  <a:schemeClr val="tx1"/>
                </a:solidFill>
                <a:latin typeface="Amasis MT Pro Medium" panose="02040604050005020304" pitchFamily="18" charset="0"/>
              </a:rPr>
              <a:t>La trésorerie de l’ensemble des coopératives et foyers s’élève à                 3 864 287,11 €  soit une trésorerie moyenne de 32,15 € par coopérateurs contre 47,59 € l’an dernier.</a:t>
            </a:r>
            <a:br>
              <a:rPr lang="fr-FR" sz="2000" dirty="0">
                <a:solidFill>
                  <a:schemeClr val="tx1"/>
                </a:solidFill>
                <a:latin typeface="Amasis MT Pro Medium" panose="02040604050005020304" pitchFamily="18" charset="0"/>
              </a:rPr>
            </a:br>
            <a:br>
              <a:rPr lang="fr-FR" sz="2000" dirty="0">
                <a:solidFill>
                  <a:schemeClr val="tx1"/>
                </a:solidFill>
                <a:latin typeface="Amasis MT Pro Medium" panose="02040604050005020304" pitchFamily="18" charset="0"/>
              </a:rPr>
            </a:br>
            <a:r>
              <a:rPr lang="fr-FR" sz="2000" dirty="0">
                <a:solidFill>
                  <a:schemeClr val="tx1"/>
                </a:solidFill>
                <a:latin typeface="Amasis MT Pro Medium" panose="02040604050005020304" pitchFamily="18" charset="0"/>
              </a:rPr>
              <a:t>Le nombre de coopérateurs est de 120 193 pour 812 coopératives.</a:t>
            </a:r>
            <a:br>
              <a:rPr lang="fr-FR" sz="2000" dirty="0">
                <a:solidFill>
                  <a:schemeClr val="tx1"/>
                </a:solidFill>
                <a:latin typeface="Amasis MT Pro Medium" panose="02040604050005020304" pitchFamily="18" charset="0"/>
              </a:rPr>
            </a:br>
            <a:br>
              <a:rPr lang="fr-FR" sz="2000" dirty="0">
                <a:solidFill>
                  <a:schemeClr val="tx1"/>
                </a:solidFill>
                <a:latin typeface="Amasis MT Pro Medium" panose="02040604050005020304" pitchFamily="18" charset="0"/>
              </a:rPr>
            </a:br>
            <a:r>
              <a:rPr lang="fr-FR" sz="2000" dirty="0">
                <a:solidFill>
                  <a:schemeClr val="tx1"/>
                </a:solidFill>
                <a:latin typeface="Amasis MT Pro Medium" panose="02040604050005020304" pitchFamily="18" charset="0"/>
              </a:rPr>
              <a:t>Le bénévolat des mandataires est estimé à 5 452 heures soit l’équivalent de 3 jours temps plein.</a:t>
            </a:r>
            <a:br>
              <a:rPr lang="fr-FR" sz="2000" dirty="0">
                <a:solidFill>
                  <a:schemeClr val="tx1"/>
                </a:solidFill>
                <a:latin typeface="Amasis MT Pro Medium" panose="02040604050005020304" pitchFamily="18" charset="0"/>
              </a:rPr>
            </a:br>
            <a:br>
              <a:rPr lang="fr-FR" sz="2000" dirty="0">
                <a:solidFill>
                  <a:schemeClr val="tx1"/>
                </a:solidFill>
                <a:latin typeface="Amasis MT Pro Medium" panose="02040604050005020304" pitchFamily="18" charset="0"/>
              </a:rPr>
            </a:br>
            <a:r>
              <a:rPr lang="fr-FR" sz="2000" dirty="0">
                <a:solidFill>
                  <a:schemeClr val="tx1"/>
                </a:solidFill>
                <a:latin typeface="Amasis MT Pro Medium" panose="02040604050005020304" pitchFamily="18" charset="0"/>
              </a:rPr>
              <a:t>Le résultat des écritures agrégées est de 54 266,77 € que nous vous proposons d’affecter dans le report à nouveau.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FA57C62-D0FA-AD5E-9E20-C04F2F0FEA4C}"/>
              </a:ext>
            </a:extLst>
          </p:cNvPr>
          <p:cNvSpPr txBox="1"/>
          <p:nvPr/>
        </p:nvSpPr>
        <p:spPr>
          <a:xfrm>
            <a:off x="1691680" y="0"/>
            <a:ext cx="7452320" cy="98488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ASSEMBLEE GENERALE DU 7 FEVRIER 2024</a:t>
            </a:r>
          </a:p>
          <a:p>
            <a:endParaRPr lang="fr-FR" dirty="0"/>
          </a:p>
          <a:p>
            <a:r>
              <a:rPr lang="fr-FR" sz="1600" dirty="0">
                <a:solidFill>
                  <a:schemeClr val="bg1"/>
                </a:solidFill>
              </a:rPr>
              <a:t>ANALYSE DES COMPTES-RENDUS FINANCIERS DES COOPERATIVES</a:t>
            </a:r>
          </a:p>
        </p:txBody>
      </p:sp>
    </p:spTree>
    <p:extLst>
      <p:ext uri="{BB962C8B-B14F-4D97-AF65-F5344CB8AC3E}">
        <p14:creationId xmlns:p14="http://schemas.microsoft.com/office/powerpoint/2010/main" val="4017902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FB9E882-ED0B-3AA9-B0F4-F78182E8154E}"/>
              </a:ext>
            </a:extLst>
          </p:cNvPr>
          <p:cNvSpPr txBox="1"/>
          <p:nvPr/>
        </p:nvSpPr>
        <p:spPr>
          <a:xfrm>
            <a:off x="1691680" y="0"/>
            <a:ext cx="7452320" cy="98488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ASSEMBLEE GENERALE DU 7 FEVRIER 2024</a:t>
            </a:r>
          </a:p>
          <a:p>
            <a:endParaRPr lang="fr-FR" dirty="0"/>
          </a:p>
          <a:p>
            <a:r>
              <a:rPr lang="fr-FR" sz="1600" dirty="0">
                <a:solidFill>
                  <a:schemeClr val="bg1"/>
                </a:solidFill>
              </a:rPr>
              <a:t>ANALYSE DES COMPTES-RENDUS FINANCIERS DES COOPERATIVES</a:t>
            </a:r>
          </a:p>
        </p:txBody>
      </p:sp>
      <p:pic>
        <p:nvPicPr>
          <p:cNvPr id="11" name="Image 10" descr="Une image contenant texte, capture d’écran, logiciel, Icône d’ordinateur&#10;&#10;Description générée automatiquement">
            <a:extLst>
              <a:ext uri="{FF2B5EF4-FFF2-40B4-BE49-F238E27FC236}">
                <a16:creationId xmlns:a16="http://schemas.microsoft.com/office/drawing/2014/main" id="{21DC3680-0075-E7F0-177B-E749221C41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26" t="21126" r="29525"/>
          <a:stretch/>
        </p:blipFill>
        <p:spPr>
          <a:xfrm>
            <a:off x="1835696" y="1080999"/>
            <a:ext cx="5544616" cy="582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208023"/>
      </p:ext>
    </p:extLst>
  </p:cSld>
  <p:clrMapOvr>
    <a:masterClrMapping/>
  </p:clrMapOvr>
</p:sld>
</file>

<file path=ppt/theme/theme1.xml><?xml version="1.0" encoding="utf-8"?>
<a:theme xmlns:a="http://schemas.openxmlformats.org/drawingml/2006/main" name="1_OCCE">
  <a:themeElements>
    <a:clrScheme name="OCCE">
      <a:dk1>
        <a:srgbClr val="000000"/>
      </a:dk1>
      <a:lt1>
        <a:srgbClr val="FFFFFF"/>
      </a:lt1>
      <a:dk2>
        <a:srgbClr val="23B9D7"/>
      </a:dk2>
      <a:lt2>
        <a:srgbClr val="F39200"/>
      </a:lt2>
      <a:accent1>
        <a:srgbClr val="D30C51"/>
      </a:accent1>
      <a:accent2>
        <a:srgbClr val="23B9D7"/>
      </a:accent2>
      <a:accent3>
        <a:srgbClr val="FFFFFF"/>
      </a:accent3>
      <a:accent4>
        <a:srgbClr val="F39200"/>
      </a:accent4>
      <a:accent5>
        <a:srgbClr val="96C11F"/>
      </a:accent5>
      <a:accent6>
        <a:srgbClr val="7B368C"/>
      </a:accent6>
      <a:hlink>
        <a:srgbClr val="000000"/>
      </a:hlink>
      <a:folHlink>
        <a:srgbClr val="D30C51"/>
      </a:folHlink>
    </a:clrScheme>
    <a:fontScheme name="Personnalisé 2">
      <a:majorFont>
        <a:latin typeface="Source Sans Pro Black"/>
        <a:ea typeface="MS Gothic"/>
        <a:cs typeface=""/>
      </a:majorFont>
      <a:minorFont>
        <a:latin typeface="Source Sans Pro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diaporama oc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rama oc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porama oc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rama oc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rama oc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rama oc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rama oc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CCE">
  <a:themeElements>
    <a:clrScheme name="OCCE">
      <a:dk1>
        <a:srgbClr val="000000"/>
      </a:dk1>
      <a:lt1>
        <a:srgbClr val="FFFFFF"/>
      </a:lt1>
      <a:dk2>
        <a:srgbClr val="23B9D7"/>
      </a:dk2>
      <a:lt2>
        <a:srgbClr val="F39200"/>
      </a:lt2>
      <a:accent1>
        <a:srgbClr val="D30C51"/>
      </a:accent1>
      <a:accent2>
        <a:srgbClr val="23B9D7"/>
      </a:accent2>
      <a:accent3>
        <a:srgbClr val="FFFFFF"/>
      </a:accent3>
      <a:accent4>
        <a:srgbClr val="F39200"/>
      </a:accent4>
      <a:accent5>
        <a:srgbClr val="96C11F"/>
      </a:accent5>
      <a:accent6>
        <a:srgbClr val="7B368C"/>
      </a:accent6>
      <a:hlink>
        <a:srgbClr val="000000"/>
      </a:hlink>
      <a:folHlink>
        <a:srgbClr val="D30C51"/>
      </a:folHlink>
    </a:clrScheme>
    <a:fontScheme name="Personnalisé 2">
      <a:majorFont>
        <a:latin typeface="Source Sans Pro Black"/>
        <a:ea typeface="MS Gothic"/>
        <a:cs typeface=""/>
      </a:majorFont>
      <a:minorFont>
        <a:latin typeface="Source Sans Pro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diaporama oc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rama oc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porama oc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rama oc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rama oc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rama oc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rama oc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OCCE">
  <a:themeElements>
    <a:clrScheme name="OCCE">
      <a:dk1>
        <a:srgbClr val="000000"/>
      </a:dk1>
      <a:lt1>
        <a:srgbClr val="FFFFFF"/>
      </a:lt1>
      <a:dk2>
        <a:srgbClr val="23B9D7"/>
      </a:dk2>
      <a:lt2>
        <a:srgbClr val="F39200"/>
      </a:lt2>
      <a:accent1>
        <a:srgbClr val="D30C51"/>
      </a:accent1>
      <a:accent2>
        <a:srgbClr val="23B9D7"/>
      </a:accent2>
      <a:accent3>
        <a:srgbClr val="FFFFFF"/>
      </a:accent3>
      <a:accent4>
        <a:srgbClr val="F39200"/>
      </a:accent4>
      <a:accent5>
        <a:srgbClr val="96C11F"/>
      </a:accent5>
      <a:accent6>
        <a:srgbClr val="7B368C"/>
      </a:accent6>
      <a:hlink>
        <a:srgbClr val="000000"/>
      </a:hlink>
      <a:folHlink>
        <a:srgbClr val="D30C51"/>
      </a:folHlink>
    </a:clrScheme>
    <a:fontScheme name="Personnalisé 2">
      <a:majorFont>
        <a:latin typeface="Source Sans Pro Black"/>
        <a:ea typeface="MS Gothic"/>
        <a:cs typeface=""/>
      </a:majorFont>
      <a:minorFont>
        <a:latin typeface="Source Sans Pro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diaporama oc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rama oc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porama oc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rama oc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rama oc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rama oc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rama oc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OCCE">
  <a:themeElements>
    <a:clrScheme name="OCCE">
      <a:dk1>
        <a:srgbClr val="000000"/>
      </a:dk1>
      <a:lt1>
        <a:srgbClr val="FFFFFF"/>
      </a:lt1>
      <a:dk2>
        <a:srgbClr val="23B9D7"/>
      </a:dk2>
      <a:lt2>
        <a:srgbClr val="F39200"/>
      </a:lt2>
      <a:accent1>
        <a:srgbClr val="D30C51"/>
      </a:accent1>
      <a:accent2>
        <a:srgbClr val="23B9D7"/>
      </a:accent2>
      <a:accent3>
        <a:srgbClr val="FFFFFF"/>
      </a:accent3>
      <a:accent4>
        <a:srgbClr val="F39200"/>
      </a:accent4>
      <a:accent5>
        <a:srgbClr val="96C11F"/>
      </a:accent5>
      <a:accent6>
        <a:srgbClr val="7B368C"/>
      </a:accent6>
      <a:hlink>
        <a:srgbClr val="000000"/>
      </a:hlink>
      <a:folHlink>
        <a:srgbClr val="D30C51"/>
      </a:folHlink>
    </a:clrScheme>
    <a:fontScheme name="Personnalisé 2">
      <a:majorFont>
        <a:latin typeface="Source Sans Pro Black"/>
        <a:ea typeface="MS Gothic"/>
        <a:cs typeface=""/>
      </a:majorFont>
      <a:minorFont>
        <a:latin typeface="Source Sans Pro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diaporama oc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rama oc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porama oc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rama oc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rama oc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rama oc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rama oc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OCCE">
  <a:themeElements>
    <a:clrScheme name="OCCE">
      <a:dk1>
        <a:srgbClr val="000000"/>
      </a:dk1>
      <a:lt1>
        <a:srgbClr val="FFFFFF"/>
      </a:lt1>
      <a:dk2>
        <a:srgbClr val="23B9D7"/>
      </a:dk2>
      <a:lt2>
        <a:srgbClr val="F39200"/>
      </a:lt2>
      <a:accent1>
        <a:srgbClr val="D30C51"/>
      </a:accent1>
      <a:accent2>
        <a:srgbClr val="23B9D7"/>
      </a:accent2>
      <a:accent3>
        <a:srgbClr val="FFFFFF"/>
      </a:accent3>
      <a:accent4>
        <a:srgbClr val="F39200"/>
      </a:accent4>
      <a:accent5>
        <a:srgbClr val="96C11F"/>
      </a:accent5>
      <a:accent6>
        <a:srgbClr val="7B368C"/>
      </a:accent6>
      <a:hlink>
        <a:srgbClr val="000000"/>
      </a:hlink>
      <a:folHlink>
        <a:srgbClr val="D30C51"/>
      </a:folHlink>
    </a:clrScheme>
    <a:fontScheme name="Personnalisé 2">
      <a:majorFont>
        <a:latin typeface="Source Sans Pro Black"/>
        <a:ea typeface="MS Gothic"/>
        <a:cs typeface=""/>
      </a:majorFont>
      <a:minorFont>
        <a:latin typeface="Source Sans Pro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diaporama oc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rama oc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porama oc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rama oc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rama oc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rama oc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rama oc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1156</TotalTime>
  <Words>691</Words>
  <Application>Microsoft Office PowerPoint</Application>
  <PresentationFormat>Affichage à l'écran (4:3)</PresentationFormat>
  <Paragraphs>103</Paragraphs>
  <Slides>12</Slides>
  <Notes>3</Notes>
  <HiddenSlides>0</HiddenSlides>
  <MMClips>0</MMClips>
  <ScaleCrop>false</ScaleCrop>
  <HeadingPairs>
    <vt:vector size="8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5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6" baseType="lpstr">
      <vt:lpstr>Amasis MT Pro Medium</vt:lpstr>
      <vt:lpstr>Aptos</vt:lpstr>
      <vt:lpstr>Arial</vt:lpstr>
      <vt:lpstr>Calibri</vt:lpstr>
      <vt:lpstr>Source Sans Pro</vt:lpstr>
      <vt:lpstr>Source Sans Pro Black</vt:lpstr>
      <vt:lpstr>Source Sans Pro Light</vt:lpstr>
      <vt:lpstr>Wingdings</vt:lpstr>
      <vt:lpstr>1_OCCE</vt:lpstr>
      <vt:lpstr>2_OCCE</vt:lpstr>
      <vt:lpstr>3_OCCE</vt:lpstr>
      <vt:lpstr>4_OCCE</vt:lpstr>
      <vt:lpstr>1_OCCE</vt:lpstr>
      <vt:lpstr>Acrobat Document</vt:lpstr>
      <vt:lpstr>Exercice clos le 31 août 2023 Le rapport du commissaire aux comptes, le cabinet Audit France, à disposition sur le site de l’AD33, vous donnera toutes les informations quant à la régularité des comptes qui vous sont présentés.  PRESENTATION DES COMPTES ANNUELS   Les comptes sont arrêtés avec un excédent de 19 688,88 €. Ce résultat s’analyse principalement par une hausse des plus-values.  Pour vous aider à visualiser les recettes et les dépenses liées au siège, nous avons réalisé des graphiques divisés en sous-groupes.  Le groupe « fonctionnement » en recette comprend la plus-value et les subventions (DRAC, DDAC, Mairies) intégralement reversées aux coopératives.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805 coopératives et foyers sur les 812 coopératives et foyers adhérents ont envoyé leur compte-rendu financier à l’arrêt des comptes par le Commissaire aux Comptes le 23 janvier 2024.  Les ressources des coopératives agrégées s’élèvent à 6 638 322,73 € dont 283 699,62 € de subventions.  La trésorerie de l’ensemble des coopératives et foyers s’élève à                 3 864 287,11 €  soit une trésorerie moyenne de 32,15 € par coopérateurs contre 47,59 € l’an dernier.  Le nombre de coopérateurs est de 120 193 pour 812 coopératives.  Le bénévolat des mandataires est estimé à 5 452 heures soit l’équivalent de 3 jours temps plein.  Le résultat des écritures agrégées est de 54 266,77 € que nous vous proposons d’affecter dans le report à nouveau.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Marie France</dc:creator>
  <cp:lastModifiedBy>muriel</cp:lastModifiedBy>
  <cp:revision>60</cp:revision>
  <cp:lastPrinted>2024-02-01T13:33:18Z</cp:lastPrinted>
  <dcterms:created xsi:type="dcterms:W3CDTF">2010-05-05T09:47:25Z</dcterms:created>
  <dcterms:modified xsi:type="dcterms:W3CDTF">2024-02-01T13:36:52Z</dcterms:modified>
</cp:coreProperties>
</file>